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58" r:id="rId4"/>
    <p:sldId id="261" r:id="rId5"/>
    <p:sldId id="262" r:id="rId6"/>
    <p:sldId id="291" r:id="rId7"/>
    <p:sldId id="292" r:id="rId8"/>
    <p:sldId id="265" r:id="rId9"/>
    <p:sldId id="266" r:id="rId10"/>
    <p:sldId id="29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8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9" r:id="rId29"/>
    <p:sldId id="290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FE1F2"/>
          </a:solidFill>
        </a:fill>
      </a:tcStyle>
    </a:wholeTbl>
    <a:band2H>
      <a:tcTxStyle/>
      <a:tcStyle>
        <a:tcBdr/>
        <a:fill>
          <a:solidFill>
            <a:srgbClr val="E8F0F9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DCAD4"/>
          </a:solidFill>
        </a:fill>
      </a:tcStyle>
    </a:wholeTbl>
    <a:band2H>
      <a:tcTxStyle/>
      <a:tcStyle>
        <a:tcBdr/>
        <a:fill>
          <a:solidFill>
            <a:srgbClr val="E8E6EB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9FDF8"/>
          </a:solidFill>
        </a:fill>
      </a:tcStyle>
    </a:wholeTbl>
    <a:band2H>
      <a:tcTxStyle/>
      <a:tcStyle>
        <a:tcBdr/>
        <a:fill>
          <a:solidFill>
            <a:srgbClr val="FCFEFB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CFEFB"/>
          </a:solidFill>
        </a:fill>
      </a:tcStyle>
    </a:wholeTbl>
    <a:band2H>
      <a:tcTxStyle/>
      <a:tcStyle>
        <a:tcBdr/>
        <a:fill>
          <a:solidFill>
            <a:schemeClr val="accent6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9FDF8"/>
          </a:solidFill>
        </a:fill>
      </a:tcStyle>
    </a:wholeTbl>
    <a:band2H>
      <a:tcTxStyle/>
      <a:tcStyle>
        <a:tcBdr/>
        <a:fill>
          <a:solidFill>
            <a:srgbClr val="FCFEFB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/>
    <p:restoredTop sz="94718"/>
  </p:normalViewPr>
  <p:slideViewPr>
    <p:cSldViewPr snapToGrid="0" snapToObjects="1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úl González González" userId="30e9ae110cdfde76" providerId="LiveId" clId="{0092D187-374F-4A49-B2CF-4FBBC921EE49}"/>
    <pc:docChg chg="undo custSel modSld">
      <pc:chgData name="Saúl González González" userId="30e9ae110cdfde76" providerId="LiveId" clId="{0092D187-374F-4A49-B2CF-4FBBC921EE49}" dt="2022-10-05T22:21:00.032" v="97"/>
      <pc:docMkLst>
        <pc:docMk/>
      </pc:docMkLst>
      <pc:sldChg chg="addSp delSp modSp mod">
        <pc:chgData name="Saúl González González" userId="30e9ae110cdfde76" providerId="LiveId" clId="{0092D187-374F-4A49-B2CF-4FBBC921EE49}" dt="2022-10-05T22:21:00.032" v="97"/>
        <pc:sldMkLst>
          <pc:docMk/>
          <pc:sldMk cId="0" sldId="269"/>
        </pc:sldMkLst>
        <pc:picChg chg="add del mod">
          <ac:chgData name="Saúl González González" userId="30e9ae110cdfde76" providerId="LiveId" clId="{0092D187-374F-4A49-B2CF-4FBBC921EE49}" dt="2022-10-05T22:02:06.818" v="1" actId="478"/>
          <ac:picMkLst>
            <pc:docMk/>
            <pc:sldMk cId="0" sldId="269"/>
            <ac:picMk id="4" creationId="{29D88F91-B2EB-4507-BB12-1A7439494CE5}"/>
          </ac:picMkLst>
        </pc:picChg>
        <pc:picChg chg="add del mod modCrop">
          <ac:chgData name="Saúl González González" userId="30e9ae110cdfde76" providerId="LiveId" clId="{0092D187-374F-4A49-B2CF-4FBBC921EE49}" dt="2022-10-05T22:15:50.982" v="80" actId="478"/>
          <ac:picMkLst>
            <pc:docMk/>
            <pc:sldMk cId="0" sldId="269"/>
            <ac:picMk id="7" creationId="{469A82EF-235B-4E84-8E4F-0CAB890965B9}"/>
          </ac:picMkLst>
        </pc:picChg>
        <pc:picChg chg="add del mod modCrop">
          <ac:chgData name="Saúl González González" userId="30e9ae110cdfde76" providerId="LiveId" clId="{0092D187-374F-4A49-B2CF-4FBBC921EE49}" dt="2022-10-05T22:20:56.823" v="95" actId="21"/>
          <ac:picMkLst>
            <pc:docMk/>
            <pc:sldMk cId="0" sldId="269"/>
            <ac:picMk id="9" creationId="{C5DEBE3C-7428-452C-8F2C-ECE0CCB9C870}"/>
          </ac:picMkLst>
        </pc:picChg>
        <pc:picChg chg="add mod">
          <ac:chgData name="Saúl González González" userId="30e9ae110cdfde76" providerId="LiveId" clId="{0092D187-374F-4A49-B2CF-4FBBC921EE49}" dt="2022-10-05T22:21:00.032" v="97"/>
          <ac:picMkLst>
            <pc:docMk/>
            <pc:sldMk cId="0" sldId="269"/>
            <ac:picMk id="15" creationId="{F6C09DB9-EE22-455E-9642-F5BE5C21CB7A}"/>
          </ac:picMkLst>
        </pc:picChg>
        <pc:picChg chg="del">
          <ac:chgData name="Saúl González González" userId="30e9ae110cdfde76" providerId="LiveId" clId="{0092D187-374F-4A49-B2CF-4FBBC921EE49}" dt="2022-10-05T22:20:58.567" v="96" actId="478"/>
          <ac:picMkLst>
            <pc:docMk/>
            <pc:sldMk cId="0" sldId="269"/>
            <ac:picMk id="257" creationId="{00000000-0000-0000-0000-000000000000}"/>
          </ac:picMkLst>
        </pc:picChg>
      </pc:sldChg>
      <pc:sldChg chg="addSp delSp modSp mod">
        <pc:chgData name="Saúl González González" userId="30e9ae110cdfde76" providerId="LiveId" clId="{0092D187-374F-4A49-B2CF-4FBBC921EE49}" dt="2022-10-05T22:08:09.593" v="54"/>
        <pc:sldMkLst>
          <pc:docMk/>
          <pc:sldMk cId="0" sldId="270"/>
        </pc:sldMkLst>
        <pc:picChg chg="add del mod ord modCrop">
          <ac:chgData name="Saúl González González" userId="30e9ae110cdfde76" providerId="LiveId" clId="{0092D187-374F-4A49-B2CF-4FBBC921EE49}" dt="2022-10-05T22:08:06.258" v="52" actId="21"/>
          <ac:picMkLst>
            <pc:docMk/>
            <pc:sldMk cId="0" sldId="270"/>
            <ac:picMk id="3" creationId="{DB46AD1C-66A2-4F42-985F-4B51162E0BA9}"/>
          </ac:picMkLst>
        </pc:picChg>
        <pc:picChg chg="add mod">
          <ac:chgData name="Saúl González González" userId="30e9ae110cdfde76" providerId="LiveId" clId="{0092D187-374F-4A49-B2CF-4FBBC921EE49}" dt="2022-10-05T22:08:09.593" v="54"/>
          <ac:picMkLst>
            <pc:docMk/>
            <pc:sldMk cId="0" sldId="270"/>
            <ac:picMk id="12" creationId="{E01A4063-3F18-4EA6-A418-4C7A91751E38}"/>
          </ac:picMkLst>
        </pc:picChg>
        <pc:picChg chg="add del">
          <ac:chgData name="Saúl González González" userId="30e9ae110cdfde76" providerId="LiveId" clId="{0092D187-374F-4A49-B2CF-4FBBC921EE49}" dt="2022-10-05T22:08:08.190" v="53" actId="478"/>
          <ac:picMkLst>
            <pc:docMk/>
            <pc:sldMk cId="0" sldId="270"/>
            <ac:picMk id="265" creationId="{00000000-0000-0000-0000-000000000000}"/>
          </ac:picMkLst>
        </pc:picChg>
      </pc:sldChg>
      <pc:sldChg chg="addSp delSp modSp mod">
        <pc:chgData name="Saúl González González" userId="30e9ae110cdfde76" providerId="LiveId" clId="{0092D187-374F-4A49-B2CF-4FBBC921EE49}" dt="2022-10-05T22:12:18.127" v="64"/>
        <pc:sldMkLst>
          <pc:docMk/>
          <pc:sldMk cId="0" sldId="271"/>
        </pc:sldMkLst>
        <pc:picChg chg="add del mod modCrop">
          <ac:chgData name="Saúl González González" userId="30e9ae110cdfde76" providerId="LiveId" clId="{0092D187-374F-4A49-B2CF-4FBBC921EE49}" dt="2022-10-05T22:12:14.525" v="62" actId="21"/>
          <ac:picMkLst>
            <pc:docMk/>
            <pc:sldMk cId="0" sldId="271"/>
            <ac:picMk id="3" creationId="{957813D3-5E88-48CC-9827-D0C46D2A6909}"/>
          </ac:picMkLst>
        </pc:picChg>
        <pc:picChg chg="add mod">
          <ac:chgData name="Saúl González González" userId="30e9ae110cdfde76" providerId="LiveId" clId="{0092D187-374F-4A49-B2CF-4FBBC921EE49}" dt="2022-10-05T22:12:18.127" v="64"/>
          <ac:picMkLst>
            <pc:docMk/>
            <pc:sldMk cId="0" sldId="271"/>
            <ac:picMk id="11" creationId="{A04B3136-798E-4D23-9B69-96C7AC6AD20F}"/>
          </ac:picMkLst>
        </pc:picChg>
        <pc:picChg chg="del">
          <ac:chgData name="Saúl González González" userId="30e9ae110cdfde76" providerId="LiveId" clId="{0092D187-374F-4A49-B2CF-4FBBC921EE49}" dt="2022-10-05T22:12:16.539" v="63" actId="478"/>
          <ac:picMkLst>
            <pc:docMk/>
            <pc:sldMk cId="0" sldId="271"/>
            <ac:picMk id="2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4624"/>
            <a:ext cx="12346282" cy="685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1"/>
          <p:cNvSpPr txBox="1"/>
          <p:nvPr/>
        </p:nvSpPr>
        <p:spPr>
          <a:xfrm>
            <a:off x="1569719" y="1122362"/>
            <a:ext cx="905256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3C126E"/>
                </a:solidFill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t>NXTWORK DECK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1569719" y="3602037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3C126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FEB 2020</a:t>
            </a:r>
          </a:p>
        </p:txBody>
      </p:sp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06" y="723025"/>
            <a:ext cx="1445390" cy="614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4624"/>
            <a:ext cx="12346282" cy="685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587" y="-150870"/>
            <a:ext cx="5753666" cy="32017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A189CF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A189CF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A189CF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A189CF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A189C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A189C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D18BC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D18BC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hechingerreport.org/in-one-country-women-now-outnumber-men-in-college-by-two-to-one/" TargetMode="External"/><Relationship Id="rId7" Type="http://schemas.openxmlformats.org/officeDocument/2006/relationships/hyperlink" Target="https://www.catalyst.org/research/women-in-the-workforce-united-states/" TargetMode="External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wsj.com/articles/more-women-pursue-m-b-a-as-elite-schools-step-up-recruiting-11573036204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s://nces.ed.gov/programs/digest/d17/tables/dt17_324.50.asp?current=yes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www.aei.org/carpe-diem/women-earned-majority-of-doctoral-degrees-in-2019-for-11th-straight-year-and-outnumber-men-in-grad-school-141-to-100/#:~:text=Women%20represent%2058.5%25%20of%20all,school%20for%20every%20100%20men." TargetMode="External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mberg.com/news/articles/2019-11-12/dell-aims-to-make-women-half-of-workforce-in-diversity-push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hyperlink" Target="https://digiday.com/media/how-pepsico-is-addressing-advertisings-problem-with-rac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rpose.nike.com/fy19-representation-and-pay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hyperlink" Target="https://variety.com/2021/digital/news/netflix-inclusion-report-diversity-race-workforce-1234884366/" TargetMode="External"/><Relationship Id="rId4" Type="http://schemas.openxmlformats.org/officeDocument/2006/relationships/hyperlink" Target="https://www.salesforce.com/company/equality/" TargetMode="External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kinsey.com/business-functions/organization/our-insights/why-diversity-matters" TargetMode="External"/><Relationship Id="rId3" Type="http://schemas.openxmlformats.org/officeDocument/2006/relationships/image" Target="../media/image58.png"/><Relationship Id="rId7" Type="http://schemas.openxmlformats.org/officeDocument/2006/relationships/hyperlink" Target="https://hbr.org/2016/02/study-firms-with-more-women-in-the-c-suite-are-more-profitable" TargetMode="External"/><Relationship Id="rId12" Type="http://schemas.openxmlformats.org/officeDocument/2006/relationships/hyperlink" Target="https://www.gsb.stanford.edu/sites/default/files/publication-pdf/cgri-closer-look-82-diversity-among-f10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ckinsey.com/~/media/mckinsey/business%20functions/organization/our%20insights/delivering%20through%20diversity/delivering-through-diversity_full-report.ashx" TargetMode="External"/><Relationship Id="rId11" Type="http://schemas.openxmlformats.org/officeDocument/2006/relationships/hyperlink" Target="https://www.delawareinc.com/blog/california-board-diversity-public-companies/" TargetMode="External"/><Relationship Id="rId5" Type="http://schemas.openxmlformats.org/officeDocument/2006/relationships/hyperlink" Target="https://sites.law.berkeley.edu/sustainability-compliance/if-diversity-is-not-a-pipeline-problem/" TargetMode="External"/><Relationship Id="rId10" Type="http://schemas.openxmlformats.org/officeDocument/2006/relationships/hyperlink" Target="https://www.pewsocialtrends.org/2018/11/15/early-benchmarks-show-post-millennials-on-track-to-be-most-diverse-best-educated-generation-yet/" TargetMode="External"/><Relationship Id="rId4" Type="http://schemas.openxmlformats.org/officeDocument/2006/relationships/hyperlink" Target="https://www.piie.com/newsroom/press-releases/new-peterson-institute-research-over-21000-companies-globally-finds-women" TargetMode="External"/><Relationship Id="rId9" Type="http://schemas.openxmlformats.org/officeDocument/2006/relationships/hyperlink" Target="https://hbr.org/2019/09/research-when-women-are-on-boards-male-ceos-are-less-overconfident?ab=at_art_art_1x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4624"/>
            <a:ext cx="12346282" cy="685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1"/>
          <p:cNvSpPr txBox="1">
            <a:spLocks noGrp="1"/>
          </p:cNvSpPr>
          <p:nvPr>
            <p:ph type="ctrTitle"/>
          </p:nvPr>
        </p:nvSpPr>
        <p:spPr>
          <a:xfrm>
            <a:off x="2663251" y="1542086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3C126E"/>
                </a:solidFill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rPr dirty="0"/>
              <a:t>NXTWORK DECK</a:t>
            </a:r>
          </a:p>
        </p:txBody>
      </p:sp>
      <p:sp>
        <p:nvSpPr>
          <p:cNvPr id="10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63251" y="4021761"/>
            <a:ext cx="9144001" cy="1655762"/>
          </a:xfrm>
          <a:prstGeom prst="rect">
            <a:avLst/>
          </a:prstGeom>
        </p:spPr>
        <p:txBody>
          <a:bodyPr/>
          <a:lstStyle>
            <a:lvl1pPr>
              <a:defRPr i="1" spc="300">
                <a:solidFill>
                  <a:srgbClr val="3C126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rPr lang="en-US" dirty="0"/>
              <a:t>The Time for Change is Now</a:t>
            </a:r>
            <a:endParaRPr dirty="0"/>
          </a:p>
        </p:txBody>
      </p:sp>
      <p:pic>
        <p:nvPicPr>
          <p:cNvPr id="10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05" y="723025"/>
            <a:ext cx="2453523" cy="1043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rPr lang="en-US" dirty="0"/>
              <a:t>NxtWork Programs</a:t>
            </a:r>
            <a:endParaRPr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4BB707-ED25-694C-A4E7-CF9CA1592A9D}"/>
              </a:ext>
            </a:extLst>
          </p:cNvPr>
          <p:cNvSpPr txBox="1">
            <a:spLocks/>
          </p:cNvSpPr>
          <p:nvPr/>
        </p:nvSpPr>
        <p:spPr>
          <a:xfrm>
            <a:off x="1571382" y="5884322"/>
            <a:ext cx="9052561" cy="86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6D18BC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192023" hangingPunct="1">
              <a:lnSpc>
                <a:spcPct val="100000"/>
              </a:lnSpc>
              <a:defRPr sz="672" u="sng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US" sz="1200" b="1" u="sng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algn="ctr" defTabSz="192023" hangingPunct="1">
              <a:lnSpc>
                <a:spcPct val="100000"/>
              </a:lnSpc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algn="ctr" defTabSz="192023" hangingPunct="1">
              <a:lnSpc>
                <a:spcPct val="100000"/>
              </a:lnSpc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algn="ctr" defTabSz="192023" hangingPunct="1">
              <a:lnSpc>
                <a:spcPct val="100000"/>
              </a:lnSpc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algn="ctr" defTabSz="192023" hangingPunct="1">
              <a:lnSpc>
                <a:spcPct val="100000"/>
              </a:lnSpc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marL="15875" lvl="1" indent="-15875" algn="ctr" defTabSz="192023" hangingPunct="1">
              <a:lnSpc>
                <a:spcPct val="100000"/>
              </a:lnSpc>
              <a:spcAft>
                <a:spcPts val="600"/>
              </a:spcAft>
              <a:buSzPct val="100000"/>
              <a:buFont typeface="Courier New"/>
              <a:buNone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200" b="1" u="sng" dirty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Execute. Equip. Evolve</a:t>
            </a:r>
            <a:r>
              <a: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15875" lvl="1" indent="-15875" algn="ctr" defTabSz="192023" hangingPunct="1">
              <a:lnSpc>
                <a:spcPct val="100000"/>
              </a:lnSpc>
              <a:buSzPct val="100000"/>
              <a:buFont typeface="Courier New"/>
              <a:buNone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NxtWork builds the direct relationships with diverse women leaders c-suites and boards need. The </a:t>
            </a:r>
            <a:r>
              <a:rPr lang="en-US" sz="1200" i="1" u="sng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next time</a:t>
            </a:r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a c-suite or board role is in play, </a:t>
            </a:r>
            <a:r>
              <a:rPr lang="en-US" sz="1200" i="1" u="sng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NxtWork</a:t>
            </a:r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is your trusted resource, and the diverse women leaders you’ve already come to know, and trust will be top-of-mind. They’ll be your next hires, your trusted appointees, and the leaders who will help you foster a legacy of positive change.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8F8316-979A-2E45-AACA-C52732D888F6}"/>
              </a:ext>
            </a:extLst>
          </p:cNvPr>
          <p:cNvSpPr/>
          <p:nvPr/>
        </p:nvSpPr>
        <p:spPr>
          <a:xfrm>
            <a:off x="1026251" y="846747"/>
            <a:ext cx="1014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hosts virtual, live and regional events that focus on your business challenges, enable the exchange of expertise and build 1-to-1 relationships: </a:t>
            </a:r>
          </a:p>
          <a:p>
            <a:pPr marL="96012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200" b="1" u="sng" dirty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Enact. Establish. Exchange. Engage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7240C3-74B1-114F-9353-399D33CC10DD}"/>
              </a:ext>
            </a:extLst>
          </p:cNvPr>
          <p:cNvSpPr/>
          <p:nvPr/>
        </p:nvSpPr>
        <p:spPr>
          <a:xfrm>
            <a:off x="2188729" y="1458553"/>
            <a:ext cx="2184400" cy="20574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E3EED4-1C9E-844A-BB4D-DAA948B9097E}"/>
              </a:ext>
            </a:extLst>
          </p:cNvPr>
          <p:cNvSpPr/>
          <p:nvPr/>
        </p:nvSpPr>
        <p:spPr>
          <a:xfrm>
            <a:off x="2188729" y="3671438"/>
            <a:ext cx="2184400" cy="2057400"/>
          </a:xfrm>
          <a:prstGeom prst="ellipse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45718" rIns="0" bIns="45718" numCol="1" spcCol="38100" rtlCol="0" anchor="ctr">
            <a:no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Business Hypotheticals Roundtable: </a:t>
            </a: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Discuss the business implications of current events with a panel of diverse women leaders. Exchange perspectives and workshop possible solutions.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EDDBACD-F9C8-894C-B41C-91C24E340284}"/>
              </a:ext>
            </a:extLst>
          </p:cNvPr>
          <p:cNvSpPr/>
          <p:nvPr/>
        </p:nvSpPr>
        <p:spPr>
          <a:xfrm>
            <a:off x="5053218" y="1458553"/>
            <a:ext cx="2184400" cy="2057400"/>
          </a:xfrm>
          <a:prstGeom prst="ellipse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The Industry Challenge Exchange: </a:t>
            </a:r>
          </a:p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We’ll facilitate a one-hour conversation centered on a current business challenge within your industry. You’ll get a range of viewpoints from diverse women leaders in and outside of your industry who can share wider perspectives on how to address the challenge.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657608-06BA-FE40-8AA0-01DCC946F5C9}"/>
              </a:ext>
            </a:extLst>
          </p:cNvPr>
          <p:cNvSpPr/>
          <p:nvPr/>
        </p:nvSpPr>
        <p:spPr>
          <a:xfrm>
            <a:off x="5053218" y="3673964"/>
            <a:ext cx="2184400" cy="2057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Learn from the Experts: </a:t>
            </a:r>
          </a:p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members host presentations on the most salient issues C-suites and boards are facing. They cover topics including cyber security, privacy, new technologies, healthcare and wealth management.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076B52-CF35-2B4C-BC00-6D5219A7A7F0}"/>
              </a:ext>
            </a:extLst>
          </p:cNvPr>
          <p:cNvSpPr/>
          <p:nvPr/>
        </p:nvSpPr>
        <p:spPr>
          <a:xfrm>
            <a:off x="7999111" y="1493842"/>
            <a:ext cx="2184400" cy="2057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The EQ Lunch: </a:t>
            </a:r>
          </a:p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A small-group gathering for C-suite leaders to present organizational and interpersonal obstacles in a unique setting. Get expert advice from an external board of trusted advisors.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50E71D-863E-DA41-B41B-084EE2FBC999}"/>
              </a:ext>
            </a:extLst>
          </p:cNvPr>
          <p:cNvSpPr/>
          <p:nvPr/>
        </p:nvSpPr>
        <p:spPr>
          <a:xfrm>
            <a:off x="7999111" y="3673964"/>
            <a:ext cx="2184400" cy="2057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6 Degrees</a:t>
            </a: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: </a:t>
            </a:r>
          </a:p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A casual, virtual cocktail party that pairs diverse women leaders with members of C-suites or boards. It’s a fun and engaging way to identify shared experiences, friends, schools, interests, backgrounds, etc.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736E4-E7C5-8444-9AD3-24903E5FDB30}"/>
              </a:ext>
            </a:extLst>
          </p:cNvPr>
          <p:cNvSpPr/>
          <p:nvPr/>
        </p:nvSpPr>
        <p:spPr>
          <a:xfrm>
            <a:off x="2339732" y="1948645"/>
            <a:ext cx="18823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Meet the Founders: </a:t>
            </a:r>
          </a:p>
          <a:p>
            <a:pPr marL="11113" indent="-11113" algn="ctr" defTabSz="192023" hangingPunct="1">
              <a:buSzPct val="100000"/>
              <a:defRPr sz="672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The NxtWork founders, Dominique Shelton-Leipzig, Jenny Kim and Christine Lawton, are committed to reaching out to members of c-suites and boards and to collaboratively evaluating goals and objectives. Arrange a virtual or in-person meeting.</a:t>
            </a:r>
          </a:p>
        </p:txBody>
      </p:sp>
    </p:spTree>
    <p:extLst>
      <p:ext uri="{BB962C8B-B14F-4D97-AF65-F5344CB8AC3E}">
        <p14:creationId xmlns:p14="http://schemas.microsoft.com/office/powerpoint/2010/main" val="18742710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3"/>
            <a:ext cx="12346280" cy="6853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22" y="675487"/>
            <a:ext cx="1652357" cy="70960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ctangle 9"/>
          <p:cNvSpPr txBox="1"/>
          <p:nvPr/>
        </p:nvSpPr>
        <p:spPr>
          <a:xfrm>
            <a:off x="2624028" y="2272525"/>
            <a:ext cx="9277413" cy="212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7200" b="1" spc="600">
                <a:latin typeface="+mn-lt"/>
                <a:ea typeface="+mn-ea"/>
                <a:cs typeface="+mn-cs"/>
                <a:sym typeface="Calibri"/>
              </a:defRPr>
            </a:pPr>
            <a:r>
              <a:t>MEET OUR </a:t>
            </a:r>
          </a:p>
          <a:p>
            <a:pPr algn="ctr">
              <a:defRPr sz="7200" b="1" spc="600">
                <a:latin typeface="+mn-lt"/>
                <a:ea typeface="+mn-ea"/>
                <a:cs typeface="+mn-cs"/>
                <a:sym typeface="Calibri"/>
              </a:defRPr>
            </a:pPr>
            <a:r>
              <a:t>FOUNDERS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17"/>
            <a:ext cx="12324030" cy="686746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le 1"/>
          <p:cNvSpPr txBox="1">
            <a:spLocks noGrp="1"/>
          </p:cNvSpPr>
          <p:nvPr>
            <p:ph type="title"/>
          </p:nvPr>
        </p:nvSpPr>
        <p:spPr>
          <a:xfrm>
            <a:off x="510602" y="457200"/>
            <a:ext cx="3932242" cy="1600200"/>
          </a:xfrm>
          <a:prstGeom prst="rect">
            <a:avLst/>
          </a:prstGeom>
        </p:spPr>
        <p:txBody>
          <a:bodyPr/>
          <a:lstStyle>
            <a:lvl1pPr>
              <a:defRPr sz="2000" spc="300">
                <a:solidFill>
                  <a:srgbClr val="360C5E"/>
                </a:solidFill>
              </a:defRPr>
            </a:lvl1pPr>
          </a:lstStyle>
          <a:p>
            <a:r>
              <a:rPr dirty="0"/>
              <a:t>Dominique Shelton Leipzig </a:t>
            </a:r>
          </a:p>
        </p:txBody>
      </p:sp>
      <p:sp>
        <p:nvSpPr>
          <p:cNvPr id="255" name="Title 1"/>
          <p:cNvSpPr txBox="1"/>
          <p:nvPr/>
        </p:nvSpPr>
        <p:spPr>
          <a:xfrm>
            <a:off x="556323" y="447743"/>
            <a:ext cx="4119860" cy="39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758951">
              <a:lnSpc>
                <a:spcPct val="72000"/>
              </a:lnSpc>
              <a:defRPr sz="1900" b="1"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t>MEET OUR FOUNDERS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BAC79-1A0E-DB69-142D-8D7041473B76}"/>
              </a:ext>
            </a:extLst>
          </p:cNvPr>
          <p:cNvSpPr txBox="1"/>
          <p:nvPr/>
        </p:nvSpPr>
        <p:spPr>
          <a:xfrm>
            <a:off x="510602" y="2919470"/>
            <a:ext cx="3741909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Dominique is a skilled strategist leading diverse teams in digital transformation strategies for Fortune 100 companies and start-ups across a wide variety of industries including technology, retail, healthcare, and finance.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EC616-B2C5-A789-2C45-76A7394FA980}"/>
              </a:ext>
            </a:extLst>
          </p:cNvPr>
          <p:cNvSpPr txBox="1"/>
          <p:nvPr/>
        </p:nvSpPr>
        <p:spPr>
          <a:xfrm>
            <a:off x="510602" y="2047907"/>
            <a:ext cx="393224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  <a:latin typeface="+mn-lt"/>
              </a:rPr>
              <a:t>Partner, Mayer Brown’s Los Angeles Office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C09DB9-EE22-455E-9642-F5BE5C21C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39" r="2800" b="13264"/>
          <a:stretch/>
        </p:blipFill>
        <p:spPr>
          <a:xfrm>
            <a:off x="5693909" y="457200"/>
            <a:ext cx="5987487" cy="59054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15" y="-9463"/>
            <a:ext cx="12324030" cy="686746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510602" y="457200"/>
            <a:ext cx="3932242" cy="1600200"/>
          </a:xfrm>
          <a:prstGeom prst="rect">
            <a:avLst/>
          </a:prstGeom>
        </p:spPr>
        <p:txBody>
          <a:bodyPr/>
          <a:lstStyle>
            <a:lvl1pPr>
              <a:defRPr sz="2000" spc="300">
                <a:solidFill>
                  <a:srgbClr val="360C5E"/>
                </a:solidFill>
              </a:defRPr>
            </a:lvl1pPr>
          </a:lstStyle>
          <a:p>
            <a:r>
              <a:rPr dirty="0"/>
              <a:t>Christine Lawton</a:t>
            </a:r>
          </a:p>
        </p:txBody>
      </p:sp>
      <p:sp>
        <p:nvSpPr>
          <p:cNvPr id="262" name="Rectangle 12"/>
          <p:cNvSpPr txBox="1"/>
          <p:nvPr/>
        </p:nvSpPr>
        <p:spPr>
          <a:xfrm>
            <a:off x="556321" y="2669656"/>
            <a:ext cx="3840802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360C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lang="en-US" dirty="0"/>
          </a:p>
        </p:txBody>
      </p:sp>
      <p:sp>
        <p:nvSpPr>
          <p:cNvPr id="263" name="Title 1"/>
          <p:cNvSpPr txBox="1"/>
          <p:nvPr/>
        </p:nvSpPr>
        <p:spPr>
          <a:xfrm>
            <a:off x="556323" y="447743"/>
            <a:ext cx="4119860" cy="39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758951">
              <a:lnSpc>
                <a:spcPct val="72000"/>
              </a:lnSpc>
              <a:defRPr sz="1900" b="1"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t>MEET OUR FOUNDERS</a:t>
            </a:r>
          </a:p>
        </p:txBody>
      </p:sp>
      <p:sp>
        <p:nvSpPr>
          <p:cNvPr id="264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510602" y="2057400"/>
            <a:ext cx="3932242" cy="397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i="1" spc="300">
                <a:solidFill>
                  <a:srgbClr val="360C5E"/>
                </a:solidFill>
              </a:defRPr>
            </a:lvl1pPr>
          </a:lstStyle>
          <a:p>
            <a:r>
              <a:rPr lang="en-US" sz="1400" dirty="0"/>
              <a:t>General Counsel, WENEW</a:t>
            </a:r>
            <a:endParaRPr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673F9-33A5-8A49-D825-BBD1A9C0F2F6}"/>
              </a:ext>
            </a:extLst>
          </p:cNvPr>
          <p:cNvSpPr txBox="1"/>
          <p:nvPr/>
        </p:nvSpPr>
        <p:spPr>
          <a:xfrm>
            <a:off x="429658" y="2669656"/>
            <a:ext cx="3536414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ea"/>
                <a:ea typeface="+mn-ea"/>
                <a:cs typeface="+mj-cs"/>
                <a:sym typeface="Helvetica"/>
              </a:rPr>
              <a:t>A lawyer </a:t>
            </a:r>
            <a:r>
              <a:rPr lang="en-US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business advisor with 25+ years’ experience in entertainment and consumer technology, from major motion picture studios to new blockchain and NFT dynamos, Christine develops transactional frameworks that transform consumer entertainment experiences and create global markets.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ea"/>
              <a:ea typeface="+mn-ea"/>
              <a:cs typeface="+mj-cs"/>
              <a:sym typeface="Helvetic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1A4063-3F18-4EA6-A418-4C7A91751E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t="4774" r="29633" b="34337"/>
          <a:stretch/>
        </p:blipFill>
        <p:spPr>
          <a:xfrm>
            <a:off x="5693907" y="457201"/>
            <a:ext cx="5987489" cy="59530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"/>
            <a:ext cx="12324030" cy="686746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le 1"/>
          <p:cNvSpPr txBox="1">
            <a:spLocks noGrp="1"/>
          </p:cNvSpPr>
          <p:nvPr>
            <p:ph type="title"/>
          </p:nvPr>
        </p:nvSpPr>
        <p:spPr>
          <a:xfrm>
            <a:off x="510602" y="457200"/>
            <a:ext cx="3932242" cy="1600200"/>
          </a:xfrm>
          <a:prstGeom prst="rect">
            <a:avLst/>
          </a:prstGeom>
        </p:spPr>
        <p:txBody>
          <a:bodyPr/>
          <a:lstStyle>
            <a:lvl1pPr>
              <a:defRPr sz="2000" spc="300">
                <a:solidFill>
                  <a:srgbClr val="360C5E"/>
                </a:solidFill>
              </a:defRPr>
            </a:lvl1pPr>
          </a:lstStyle>
          <a:p>
            <a:r>
              <a:rPr dirty="0"/>
              <a:t>Jenny Kim</a:t>
            </a:r>
          </a:p>
        </p:txBody>
      </p:sp>
      <p:sp>
        <p:nvSpPr>
          <p:cNvPr id="270" name="Rectangle 14"/>
          <p:cNvSpPr txBox="1"/>
          <p:nvPr/>
        </p:nvSpPr>
        <p:spPr>
          <a:xfrm>
            <a:off x="556322" y="2669656"/>
            <a:ext cx="3999939" cy="223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360C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1800" dirty="0">
                <a:latin typeface="+mn-ea"/>
              </a:rPr>
              <a:t>Jenny Kim</a:t>
            </a:r>
            <a:r>
              <a:rPr lang="en-US" sz="1800" dirty="0">
                <a:latin typeface="+mn-ea"/>
              </a:rPr>
              <a:t> </a:t>
            </a:r>
            <a:r>
              <a:rPr lang="en-US" sz="1800" dirty="0">
                <a:effectLst/>
                <a:latin typeface="+mn-ea"/>
                <a:cs typeface="Times New Roman" panose="02020603050405020304" pitchFamily="18" charset="0"/>
              </a:rPr>
              <a:t>a trusted advisor with 15 years in the industry, Jenny provides investment advice and complex trust and estate planning strategies to high-net-worth individuals and families in Los Angeles, New York, and across the country.  </a:t>
            </a:r>
          </a:p>
          <a:p>
            <a:endParaRPr dirty="0"/>
          </a:p>
        </p:txBody>
      </p:sp>
      <p:sp>
        <p:nvSpPr>
          <p:cNvPr id="271" name="Title 1"/>
          <p:cNvSpPr txBox="1"/>
          <p:nvPr/>
        </p:nvSpPr>
        <p:spPr>
          <a:xfrm>
            <a:off x="556323" y="447743"/>
            <a:ext cx="4119860" cy="39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758951">
              <a:lnSpc>
                <a:spcPct val="72000"/>
              </a:lnSpc>
              <a:defRPr sz="1900" b="1"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t>MEET OUR FOUNDERS</a:t>
            </a:r>
          </a:p>
        </p:txBody>
      </p:sp>
      <p:sp>
        <p:nvSpPr>
          <p:cNvPr id="272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510602" y="2057400"/>
            <a:ext cx="3932242" cy="3972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2000"/>
              </a:lnSpc>
              <a:defRPr sz="1200" i="1" spc="200">
                <a:solidFill>
                  <a:srgbClr val="360C5E"/>
                </a:solidFill>
              </a:defRPr>
            </a:lvl1pPr>
          </a:lstStyle>
          <a:p>
            <a:r>
              <a:rPr sz="1400" dirty="0"/>
              <a:t>Senior Vice President, Vantage Group at Morgan Stanley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4B3136-798E-4D23-9B69-96C7AC6AD2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15822" b="4831"/>
          <a:stretch/>
        </p:blipFill>
        <p:spPr>
          <a:xfrm>
            <a:off x="5693907" y="457200"/>
            <a:ext cx="5987488" cy="59054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/>
          <p:nvPr/>
        </p:nvSpPr>
        <p:spPr>
          <a:xfrm>
            <a:off x="-3" y="-2453"/>
            <a:ext cx="12431954" cy="6148560"/>
          </a:xfrm>
          <a:prstGeom prst="rect">
            <a:avLst/>
          </a:prstGeom>
          <a:solidFill>
            <a:srgbClr val="55CD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8556"/>
            <a:ext cx="12431949" cy="7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rPr dirty="0"/>
              <a:t>NxtWork </a:t>
            </a:r>
            <a:r>
              <a:rPr lang="en-US" dirty="0"/>
              <a:t>Diversity</a:t>
            </a:r>
            <a:endParaRPr dirty="0"/>
          </a:p>
        </p:txBody>
      </p:sp>
      <p:sp>
        <p:nvSpPr>
          <p:cNvPr id="279" name="Rounded Rectangle 12"/>
          <p:cNvSpPr/>
          <p:nvPr/>
        </p:nvSpPr>
        <p:spPr>
          <a:xfrm>
            <a:off x="1453019" y="1277655"/>
            <a:ext cx="9870280" cy="43733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0" name="Rectangle 6"/>
          <p:cNvSpPr txBox="1"/>
          <p:nvPr/>
        </p:nvSpPr>
        <p:spPr>
          <a:xfrm>
            <a:off x="1861878" y="2628783"/>
            <a:ext cx="9052561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spc="3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Founded by three WOC, </a:t>
            </a:r>
            <a:r>
              <a:rPr sz="1600" dirty="0" err="1"/>
              <a:t>Nxtwork</a:t>
            </a:r>
            <a:r>
              <a:rPr sz="1600" dirty="0"/>
              <a:t> is a diverse, </a:t>
            </a:r>
            <a:r>
              <a:rPr sz="1600" b="1" dirty="0"/>
              <a:t>primarily BIPOC</a:t>
            </a:r>
            <a:r>
              <a:rPr sz="1600" dirty="0"/>
              <a:t> network of women+ </a:t>
            </a:r>
            <a:r>
              <a:rPr sz="1600" b="1" dirty="0"/>
              <a:t>uniquely positioned</a:t>
            </a:r>
            <a:r>
              <a:rPr sz="1600" dirty="0"/>
              <a:t> to connect business leaders with an ethnically diverse network of industry executives. </a:t>
            </a:r>
          </a:p>
          <a:p>
            <a:pPr indent="228600" algn="ctr">
              <a:defRPr sz="1400" spc="3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  </a:t>
            </a:r>
          </a:p>
          <a:p>
            <a:pPr algn="ctr">
              <a:defRPr sz="1400" spc="3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We work </a:t>
            </a:r>
            <a:r>
              <a:rPr sz="1600" b="1" dirty="0"/>
              <a:t>collaboratively</a:t>
            </a:r>
            <a:r>
              <a:rPr sz="1600" dirty="0"/>
              <a:t> to help our partners add real value to their organizations by achieving diversity goals and fostering a </a:t>
            </a:r>
            <a:r>
              <a:rPr sz="1600" b="1" dirty="0"/>
              <a:t>culture of innovation</a:t>
            </a:r>
            <a:r>
              <a:rPr sz="1600" dirty="0"/>
              <a:t> through </a:t>
            </a:r>
            <a:r>
              <a:rPr sz="1600" b="1" dirty="0"/>
              <a:t>meaningful inclusion</a:t>
            </a:r>
            <a:r>
              <a:rPr sz="1600" dirty="0"/>
              <a:t> and </a:t>
            </a:r>
            <a:r>
              <a:rPr sz="1600" b="1" dirty="0"/>
              <a:t>representation at the leadership level</a:t>
            </a:r>
            <a:r>
              <a:rPr sz="1600" dirty="0"/>
              <a:t>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43" y="-92890"/>
            <a:ext cx="12509773" cy="6961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06" y="848208"/>
            <a:ext cx="12540813" cy="696136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itle 1"/>
          <p:cNvSpPr txBox="1">
            <a:spLocks noGrp="1"/>
          </p:cNvSpPr>
          <p:nvPr>
            <p:ph type="ctrTitle"/>
          </p:nvPr>
        </p:nvSpPr>
        <p:spPr>
          <a:xfrm>
            <a:off x="253600" y="1420587"/>
            <a:ext cx="11938400" cy="2387602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chemeClr val="accent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We are leaders in our respective fields, with </a:t>
            </a:r>
            <a:r>
              <a:rPr b="1" dirty="0"/>
              <a:t>proven experience</a:t>
            </a:r>
            <a:r>
              <a:rPr dirty="0"/>
              <a:t>, </a:t>
            </a:r>
            <a:r>
              <a:rPr b="1" dirty="0"/>
              <a:t>advanced education</a:t>
            </a:r>
            <a:r>
              <a:rPr dirty="0"/>
              <a:t>, and </a:t>
            </a:r>
            <a:r>
              <a:rPr b="1" dirty="0"/>
              <a:t>personal integrity </a:t>
            </a:r>
            <a:r>
              <a:rPr dirty="0"/>
              <a:t>that lives at the core of every senior leader.</a:t>
            </a:r>
          </a:p>
        </p:txBody>
      </p:sp>
      <p:sp>
        <p:nvSpPr>
          <p:cNvPr id="28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5250934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F8ED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Member Requirements</a:t>
            </a:r>
          </a:p>
        </p:txBody>
      </p:sp>
      <p:pic>
        <p:nvPicPr>
          <p:cNvPr id="286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22" y="675487"/>
            <a:ext cx="1652357" cy="709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443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265103" y="863599"/>
            <a:ext cx="9220202" cy="513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93009" y="-1943608"/>
            <a:ext cx="9220201" cy="513080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Qualifications and Vetting</a:t>
            </a:r>
          </a:p>
        </p:txBody>
      </p:sp>
      <p:grpSp>
        <p:nvGrpSpPr>
          <p:cNvPr id="346" name="Group 4"/>
          <p:cNvGrpSpPr/>
          <p:nvPr/>
        </p:nvGrpSpPr>
        <p:grpSpPr>
          <a:xfrm>
            <a:off x="687224" y="940708"/>
            <a:ext cx="11077524" cy="5596848"/>
            <a:chOff x="0" y="0"/>
            <a:chExt cx="11077523" cy="5596847"/>
          </a:xfrm>
        </p:grpSpPr>
        <p:grpSp>
          <p:nvGrpSpPr>
            <p:cNvPr id="294" name="Freeform 5"/>
            <p:cNvGrpSpPr/>
            <p:nvPr/>
          </p:nvGrpSpPr>
          <p:grpSpPr>
            <a:xfrm>
              <a:off x="1115908" y="10055"/>
              <a:ext cx="9961616" cy="560389"/>
              <a:chOff x="0" y="0"/>
              <a:chExt cx="9961615" cy="560387"/>
            </a:xfrm>
          </p:grpSpPr>
          <p:sp>
            <p:nvSpPr>
              <p:cNvPr id="292" name="Shape"/>
              <p:cNvSpPr/>
              <p:nvPr/>
            </p:nvSpPr>
            <p:spPr>
              <a:xfrm>
                <a:off x="0" y="0"/>
                <a:ext cx="9961616" cy="560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93" name="Prospects are accomplished, intelligent, and innovative women+ in executive roles or similar positions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698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Prospects are accomplished, intelligent, and innovative women+ in executive roles or similar positions.</a:t>
                </a:r>
              </a:p>
            </p:txBody>
          </p:sp>
        </p:grpSp>
        <p:grpSp>
          <p:nvGrpSpPr>
            <p:cNvPr id="297" name="Freeform 6"/>
            <p:cNvGrpSpPr/>
            <p:nvPr/>
          </p:nvGrpSpPr>
          <p:grpSpPr>
            <a:xfrm>
              <a:off x="-1" y="0"/>
              <a:ext cx="1124092" cy="580497"/>
              <a:chOff x="0" y="0"/>
              <a:chExt cx="1124090" cy="580496"/>
            </a:xfrm>
          </p:grpSpPr>
          <p:sp>
            <p:nvSpPr>
              <p:cNvPr id="295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296" name="1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300" name="Freeform 8"/>
            <p:cNvGrpSpPr/>
            <p:nvPr/>
          </p:nvGrpSpPr>
          <p:grpSpPr>
            <a:xfrm>
              <a:off x="1115908" y="637098"/>
              <a:ext cx="9961616" cy="560389"/>
              <a:chOff x="0" y="0"/>
              <a:chExt cx="9961615" cy="560387"/>
            </a:xfrm>
          </p:grpSpPr>
          <p:sp>
            <p:nvSpPr>
              <p:cNvPr id="298" name="Shape"/>
              <p:cNvSpPr/>
              <p:nvPr/>
            </p:nvSpPr>
            <p:spPr>
              <a:xfrm>
                <a:off x="0" y="0"/>
                <a:ext cx="9961616" cy="560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99" name="They have at least 15 years of management or senior leadership experience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698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They have at least 15 years of management or senior leadership experience.</a:t>
                </a:r>
              </a:p>
            </p:txBody>
          </p:sp>
        </p:grpSp>
        <p:grpSp>
          <p:nvGrpSpPr>
            <p:cNvPr id="303" name="Freeform 9"/>
            <p:cNvGrpSpPr/>
            <p:nvPr/>
          </p:nvGrpSpPr>
          <p:grpSpPr>
            <a:xfrm>
              <a:off x="-1" y="627044"/>
              <a:ext cx="1124092" cy="580497"/>
              <a:chOff x="0" y="0"/>
              <a:chExt cx="1124090" cy="580496"/>
            </a:xfrm>
          </p:grpSpPr>
          <p:sp>
            <p:nvSpPr>
              <p:cNvPr id="301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02" name="2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306" name="Freeform 10"/>
            <p:cNvGrpSpPr/>
            <p:nvPr/>
          </p:nvGrpSpPr>
          <p:grpSpPr>
            <a:xfrm>
              <a:off x="1115908" y="1264142"/>
              <a:ext cx="9961616" cy="560389"/>
              <a:chOff x="0" y="0"/>
              <a:chExt cx="9961615" cy="560387"/>
            </a:xfrm>
          </p:grpSpPr>
          <p:sp>
            <p:nvSpPr>
              <p:cNvPr id="304" name="Shape"/>
              <p:cNvSpPr/>
              <p:nvPr/>
            </p:nvSpPr>
            <p:spPr>
              <a:xfrm>
                <a:off x="0" y="0"/>
                <a:ext cx="9961616" cy="560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05" name="They hold advanced degrees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698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They hold advanced degrees</a:t>
                </a:r>
              </a:p>
            </p:txBody>
          </p:sp>
        </p:grpSp>
        <p:grpSp>
          <p:nvGrpSpPr>
            <p:cNvPr id="309" name="Freeform 13"/>
            <p:cNvGrpSpPr/>
            <p:nvPr/>
          </p:nvGrpSpPr>
          <p:grpSpPr>
            <a:xfrm>
              <a:off x="-1" y="1254088"/>
              <a:ext cx="1124092" cy="580497"/>
              <a:chOff x="0" y="0"/>
              <a:chExt cx="1124090" cy="580496"/>
            </a:xfrm>
          </p:grpSpPr>
          <p:sp>
            <p:nvSpPr>
              <p:cNvPr id="307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7999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08" name="3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312" name="Freeform 14"/>
            <p:cNvGrpSpPr/>
            <p:nvPr/>
          </p:nvGrpSpPr>
          <p:grpSpPr>
            <a:xfrm>
              <a:off x="1115908" y="1891186"/>
              <a:ext cx="9961616" cy="560389"/>
              <a:chOff x="0" y="0"/>
              <a:chExt cx="9961615" cy="560387"/>
            </a:xfrm>
          </p:grpSpPr>
          <p:sp>
            <p:nvSpPr>
              <p:cNvPr id="310" name="Shape"/>
              <p:cNvSpPr/>
              <p:nvPr/>
            </p:nvSpPr>
            <p:spPr>
              <a:xfrm>
                <a:off x="0" y="0"/>
                <a:ext cx="9961616" cy="560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11" name="They use their positions to encourage a corporate culture of diversity and inclusion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698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They use their positions to encourage a corporate culture of diversity and inclusion.</a:t>
                </a:r>
              </a:p>
            </p:txBody>
          </p:sp>
        </p:grpSp>
        <p:grpSp>
          <p:nvGrpSpPr>
            <p:cNvPr id="315" name="Freeform 15"/>
            <p:cNvGrpSpPr/>
            <p:nvPr/>
          </p:nvGrpSpPr>
          <p:grpSpPr>
            <a:xfrm>
              <a:off x="-1" y="1881132"/>
              <a:ext cx="1124092" cy="580497"/>
              <a:chOff x="0" y="0"/>
              <a:chExt cx="1124090" cy="580496"/>
            </a:xfrm>
          </p:grpSpPr>
          <p:sp>
            <p:nvSpPr>
              <p:cNvPr id="313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14" name="4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318" name="Freeform 16"/>
            <p:cNvGrpSpPr/>
            <p:nvPr/>
          </p:nvGrpSpPr>
          <p:grpSpPr>
            <a:xfrm>
              <a:off x="1115908" y="2354959"/>
              <a:ext cx="9961616" cy="886931"/>
              <a:chOff x="0" y="0"/>
              <a:chExt cx="9961615" cy="886930"/>
            </a:xfrm>
          </p:grpSpPr>
          <p:sp>
            <p:nvSpPr>
              <p:cNvPr id="316" name="Shape"/>
              <p:cNvSpPr/>
              <p:nvPr/>
            </p:nvSpPr>
            <p:spPr>
              <a:xfrm>
                <a:off x="0" y="163271"/>
                <a:ext cx="9961616" cy="56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17" name="Candidate much provide at least 2 letters of recommendation.…"/>
              <p:cNvSpPr txBox="1"/>
              <p:nvPr/>
            </p:nvSpPr>
            <p:spPr>
              <a:xfrm>
                <a:off x="96468" y="-1"/>
                <a:ext cx="9741322" cy="886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698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Candidate much provide at least 2 letters of recommendation. </a:t>
                </a:r>
              </a:p>
              <a:p>
                <a:pPr lvl="1" indent="45720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1 from a direct woman+ mentee &amp; 1 from a mentor or supervisor  ⎸Or 3 letters: 1 mentee, 1 peer, and 1 supervisor.</a:t>
                </a:r>
              </a:p>
            </p:txBody>
          </p:sp>
        </p:grpSp>
        <p:grpSp>
          <p:nvGrpSpPr>
            <p:cNvPr id="321" name="Freeform 17"/>
            <p:cNvGrpSpPr/>
            <p:nvPr/>
          </p:nvGrpSpPr>
          <p:grpSpPr>
            <a:xfrm>
              <a:off x="-1" y="2508174"/>
              <a:ext cx="1124092" cy="580498"/>
              <a:chOff x="0" y="0"/>
              <a:chExt cx="1124090" cy="580496"/>
            </a:xfrm>
          </p:grpSpPr>
          <p:sp>
            <p:nvSpPr>
              <p:cNvPr id="319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20" name="5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5</a:t>
                </a:r>
              </a:p>
            </p:txBody>
          </p:sp>
        </p:grpSp>
        <p:grpSp>
          <p:nvGrpSpPr>
            <p:cNvPr id="324" name="Freeform 18"/>
            <p:cNvGrpSpPr/>
            <p:nvPr/>
          </p:nvGrpSpPr>
          <p:grpSpPr>
            <a:xfrm>
              <a:off x="1115908" y="3145274"/>
              <a:ext cx="9961616" cy="560390"/>
              <a:chOff x="0" y="0"/>
              <a:chExt cx="9961615" cy="560389"/>
            </a:xfrm>
          </p:grpSpPr>
          <p:sp>
            <p:nvSpPr>
              <p:cNvPr id="322" name="Shape"/>
              <p:cNvSpPr/>
              <p:nvPr/>
            </p:nvSpPr>
            <p:spPr>
              <a:xfrm>
                <a:off x="0" y="0"/>
                <a:ext cx="9961616" cy="56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23" name="Their compensation packages are aligned with the impact and visibility of their roles and responsibilities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571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Their compensation packages are aligned with the impact and visibility of their roles and responsibilities. </a:t>
                </a:r>
              </a:p>
            </p:txBody>
          </p:sp>
        </p:grpSp>
        <p:grpSp>
          <p:nvGrpSpPr>
            <p:cNvPr id="327" name="Freeform 19"/>
            <p:cNvGrpSpPr/>
            <p:nvPr/>
          </p:nvGrpSpPr>
          <p:grpSpPr>
            <a:xfrm>
              <a:off x="-1" y="3135219"/>
              <a:ext cx="1124092" cy="580497"/>
              <a:chOff x="0" y="0"/>
              <a:chExt cx="1124090" cy="580496"/>
            </a:xfrm>
          </p:grpSpPr>
          <p:sp>
            <p:nvSpPr>
              <p:cNvPr id="325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6499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26" name="6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6</a:t>
                </a:r>
              </a:p>
            </p:txBody>
          </p:sp>
        </p:grpSp>
        <p:grpSp>
          <p:nvGrpSpPr>
            <p:cNvPr id="330" name="Freeform 20"/>
            <p:cNvGrpSpPr/>
            <p:nvPr/>
          </p:nvGrpSpPr>
          <p:grpSpPr>
            <a:xfrm>
              <a:off x="1115908" y="3701818"/>
              <a:ext cx="9961616" cy="701387"/>
              <a:chOff x="0" y="0"/>
              <a:chExt cx="9961615" cy="701385"/>
            </a:xfrm>
          </p:grpSpPr>
          <p:sp>
            <p:nvSpPr>
              <p:cNvPr id="328" name="Shape"/>
              <p:cNvSpPr/>
              <p:nvPr/>
            </p:nvSpPr>
            <p:spPr>
              <a:xfrm>
                <a:off x="0" y="70498"/>
                <a:ext cx="9961616" cy="56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29" name="They demonstrate commitment to active participation in NxtWork activities and support the careers of their fellow NxtWork members."/>
              <p:cNvSpPr txBox="1"/>
              <p:nvPr/>
            </p:nvSpPr>
            <p:spPr>
              <a:xfrm>
                <a:off x="96468" y="0"/>
                <a:ext cx="9741322" cy="701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571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They demonstrate commitment to active participation in NxtWork activities and support the careers of their fellow NxtWork members.</a:t>
                </a:r>
              </a:p>
            </p:txBody>
          </p:sp>
        </p:grpSp>
        <p:grpSp>
          <p:nvGrpSpPr>
            <p:cNvPr id="333" name="Freeform 21"/>
            <p:cNvGrpSpPr/>
            <p:nvPr/>
          </p:nvGrpSpPr>
          <p:grpSpPr>
            <a:xfrm>
              <a:off x="-1" y="3762262"/>
              <a:ext cx="1124092" cy="580497"/>
              <a:chOff x="0" y="0"/>
              <a:chExt cx="1124090" cy="580496"/>
            </a:xfrm>
          </p:grpSpPr>
          <p:sp>
            <p:nvSpPr>
              <p:cNvPr id="331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5999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32" name="7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7</a:t>
                </a:r>
              </a:p>
            </p:txBody>
          </p:sp>
        </p:grpSp>
        <p:grpSp>
          <p:nvGrpSpPr>
            <p:cNvPr id="336" name="Freeform 22"/>
            <p:cNvGrpSpPr/>
            <p:nvPr/>
          </p:nvGrpSpPr>
          <p:grpSpPr>
            <a:xfrm>
              <a:off x="1115908" y="4399361"/>
              <a:ext cx="9961616" cy="560390"/>
              <a:chOff x="0" y="0"/>
              <a:chExt cx="9961615" cy="560389"/>
            </a:xfrm>
          </p:grpSpPr>
          <p:sp>
            <p:nvSpPr>
              <p:cNvPr id="334" name="Shape"/>
              <p:cNvSpPr/>
              <p:nvPr/>
            </p:nvSpPr>
            <p:spPr>
              <a:xfrm>
                <a:off x="0" y="0"/>
                <a:ext cx="9961616" cy="56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35" name="Recommendation from at least two active members of NxtWork is required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571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Recommendation from at least two active members of NxtWork is required.</a:t>
                </a:r>
              </a:p>
            </p:txBody>
          </p:sp>
        </p:grpSp>
        <p:grpSp>
          <p:nvGrpSpPr>
            <p:cNvPr id="339" name="Freeform 23"/>
            <p:cNvGrpSpPr/>
            <p:nvPr/>
          </p:nvGrpSpPr>
          <p:grpSpPr>
            <a:xfrm>
              <a:off x="-1" y="4389307"/>
              <a:ext cx="1124092" cy="580497"/>
              <a:chOff x="0" y="0"/>
              <a:chExt cx="1124090" cy="580496"/>
            </a:xfrm>
          </p:grpSpPr>
          <p:sp>
            <p:nvSpPr>
              <p:cNvPr id="337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5499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38" name="8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342" name="Freeform 24"/>
            <p:cNvGrpSpPr/>
            <p:nvPr/>
          </p:nvGrpSpPr>
          <p:grpSpPr>
            <a:xfrm>
              <a:off x="1115908" y="5026404"/>
              <a:ext cx="9961616" cy="560390"/>
              <a:chOff x="0" y="0"/>
              <a:chExt cx="9961615" cy="560389"/>
            </a:xfrm>
          </p:grpSpPr>
          <p:sp>
            <p:nvSpPr>
              <p:cNvPr id="340" name="Shape"/>
              <p:cNvSpPr/>
              <p:nvPr/>
            </p:nvSpPr>
            <p:spPr>
              <a:xfrm>
                <a:off x="0" y="0"/>
                <a:ext cx="9961616" cy="56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21600" y="18000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0"/>
                    </a:cubicBezTo>
                    <a:close/>
                  </a:path>
                </a:pathLst>
              </a:custGeom>
              <a:solidFill>
                <a:srgbClr val="E3FBF8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41" name="They have attended at least one NxtWork event per calendar year and have met with at least one NxtWork founder."/>
              <p:cNvSpPr txBox="1"/>
              <p:nvPr/>
            </p:nvSpPr>
            <p:spPr>
              <a:xfrm>
                <a:off x="96468" y="34334"/>
                <a:ext cx="9741322" cy="491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0" tIns="151180" rIns="151180" bIns="151180" numCol="1" anchor="ctr">
                <a:spAutoFit/>
              </a:bodyPr>
              <a:lstStyle/>
              <a:p>
                <a:pPr lvl="1" indent="57150" defTabSz="622300">
                  <a:lnSpc>
                    <a:spcPct val="90000"/>
                  </a:lnSpc>
                  <a:spcBef>
                    <a:spcPts val="200"/>
                  </a:spcBef>
                  <a:defRPr sz="14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They have attended at least one NxtWork event per calendar year and have met with at least one NxtWork founder.</a:t>
                </a:r>
              </a:p>
            </p:txBody>
          </p:sp>
        </p:grpSp>
        <p:grpSp>
          <p:nvGrpSpPr>
            <p:cNvPr id="345" name="Freeform 25"/>
            <p:cNvGrpSpPr/>
            <p:nvPr/>
          </p:nvGrpSpPr>
          <p:grpSpPr>
            <a:xfrm>
              <a:off x="-1" y="5016351"/>
              <a:ext cx="1124092" cy="580497"/>
              <a:chOff x="0" y="0"/>
              <a:chExt cx="1124090" cy="580496"/>
            </a:xfrm>
          </p:grpSpPr>
          <p:sp>
            <p:nvSpPr>
              <p:cNvPr id="343" name="Shape"/>
              <p:cNvSpPr/>
              <p:nvPr/>
            </p:nvSpPr>
            <p:spPr>
              <a:xfrm>
                <a:off x="0" y="-1"/>
                <a:ext cx="1124091" cy="58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832" y="0"/>
                      <a:pt x="1859" y="0"/>
                    </a:cubicBezTo>
                    <a:lnTo>
                      <a:pt x="19741" y="0"/>
                    </a:lnTo>
                    <a:cubicBezTo>
                      <a:pt x="20768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768" y="21600"/>
                      <a:pt x="19741" y="21600"/>
                    </a:cubicBezTo>
                    <a:lnTo>
                      <a:pt x="1859" y="21600"/>
                    </a:lnTo>
                    <a:cubicBezTo>
                      <a:pt x="832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3">
                  <a:alpha val="4999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44" name="9"/>
              <p:cNvSpPr txBox="1"/>
              <p:nvPr/>
            </p:nvSpPr>
            <p:spPr>
              <a:xfrm>
                <a:off x="55245" y="25058"/>
                <a:ext cx="1013601" cy="5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581" tIns="83581" rIns="83581" bIns="8358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9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Title 1"/>
          <p:cNvSpPr txBox="1"/>
          <p:nvPr/>
        </p:nvSpPr>
        <p:spPr>
          <a:xfrm>
            <a:off x="883919" y="365125"/>
            <a:ext cx="10424161" cy="88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Ideal NxtWork Partnership</a:t>
            </a:r>
          </a:p>
        </p:txBody>
      </p:sp>
      <p:sp>
        <p:nvSpPr>
          <p:cNvPr id="383" name="Rectangle 29"/>
          <p:cNvSpPr/>
          <p:nvPr/>
        </p:nvSpPr>
        <p:spPr>
          <a:xfrm>
            <a:off x="1946998" y="1570903"/>
            <a:ext cx="8298004" cy="1284669"/>
          </a:xfrm>
          <a:prstGeom prst="rect">
            <a:avLst/>
          </a:prstGeom>
          <a:solidFill>
            <a:srgbClr val="55CDE0"/>
          </a:solidFill>
          <a:ln w="12700">
            <a:solidFill>
              <a:srgbClr val="387AA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4" name="Rectangle 30"/>
          <p:cNvSpPr/>
          <p:nvPr/>
        </p:nvSpPr>
        <p:spPr>
          <a:xfrm>
            <a:off x="1946998" y="3093429"/>
            <a:ext cx="8298004" cy="128466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387AA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5" name="Rectangle 31"/>
          <p:cNvSpPr/>
          <p:nvPr/>
        </p:nvSpPr>
        <p:spPr>
          <a:xfrm>
            <a:off x="1946998" y="4666065"/>
            <a:ext cx="8298004" cy="1284667"/>
          </a:xfrm>
          <a:prstGeom prst="rect">
            <a:avLst/>
          </a:prstGeom>
          <a:solidFill>
            <a:srgbClr val="5E5FCC"/>
          </a:solidFill>
          <a:ln w="12700">
            <a:solidFill>
              <a:srgbClr val="387AA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6" name="Rectangle 26"/>
          <p:cNvSpPr txBox="1"/>
          <p:nvPr/>
        </p:nvSpPr>
        <p:spPr>
          <a:xfrm>
            <a:off x="3177718" y="2046827"/>
            <a:ext cx="6761361" cy="385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Nxtwork leads with </a:t>
            </a:r>
            <a:r>
              <a:rPr b="1"/>
              <a:t>intelligence</a:t>
            </a:r>
            <a:r>
              <a:t>, </a:t>
            </a:r>
            <a:r>
              <a:rPr b="1"/>
              <a:t>quality</a:t>
            </a:r>
            <a:r>
              <a:t> and </a:t>
            </a:r>
            <a:r>
              <a:rPr b="1"/>
              <a:t>qualification</a:t>
            </a:r>
          </a:p>
        </p:txBody>
      </p:sp>
      <p:sp>
        <p:nvSpPr>
          <p:cNvPr id="387" name="Rectangle 27"/>
          <p:cNvSpPr txBox="1"/>
          <p:nvPr/>
        </p:nvSpPr>
        <p:spPr>
          <a:xfrm>
            <a:off x="3177717" y="2978343"/>
            <a:ext cx="6915796" cy="109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We expect you to </a:t>
            </a:r>
            <a:r>
              <a:rPr b="1"/>
              <a:t>amplify our members’ voices</a:t>
            </a:r>
            <a:r>
              <a:t> and empower them to </a:t>
            </a:r>
            <a:r>
              <a:rPr b="1"/>
              <a:t>drive real change</a:t>
            </a:r>
            <a:r>
              <a:t>.   </a:t>
            </a:r>
          </a:p>
        </p:txBody>
      </p:sp>
      <p:sp>
        <p:nvSpPr>
          <p:cNvPr id="388" name="Rectangle 28"/>
          <p:cNvSpPr txBox="1"/>
          <p:nvPr/>
        </p:nvSpPr>
        <p:spPr>
          <a:xfrm>
            <a:off x="3043351" y="4759216"/>
            <a:ext cx="7030095" cy="740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We partner with </a:t>
            </a:r>
            <a:r>
              <a:rPr b="1"/>
              <a:t>ethically sound</a:t>
            </a:r>
            <a:r>
              <a:t> corporations and </a:t>
            </a:r>
            <a:r>
              <a:rPr b="1"/>
              <a:t>transformative</a:t>
            </a:r>
            <a:r>
              <a:t> leaders.</a:t>
            </a:r>
          </a:p>
        </p:txBody>
      </p:sp>
      <p:pic>
        <p:nvPicPr>
          <p:cNvPr id="389" name="Graphic 2" descr="Graphic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68" y="1756036"/>
            <a:ext cx="914403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raphic 4" descr="Graphic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168" y="3278563"/>
            <a:ext cx="914403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Graphic 7" descr="Graphic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02" y="4767681"/>
            <a:ext cx="1099533" cy="1099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749"/>
            <a:ext cx="12344400" cy="7049731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1"/>
          <p:cNvSpPr txBox="1"/>
          <p:nvPr/>
        </p:nvSpPr>
        <p:spPr>
          <a:xfrm>
            <a:off x="883919" y="365125"/>
            <a:ext cx="10424161" cy="88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algn="ctr" defTabSz="795527">
              <a:lnSpc>
                <a:spcPct val="81000"/>
              </a:lnSpc>
              <a:defRPr sz="3800"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What we expect</a:t>
            </a:r>
          </a:p>
          <a:p>
            <a:pPr algn="ctr" defTabSz="795527">
              <a:lnSpc>
                <a:spcPct val="90000"/>
              </a:lnSpc>
              <a:defRPr sz="1900">
                <a:latin typeface="+mn-lt"/>
                <a:ea typeface="+mn-ea"/>
                <a:cs typeface="+mn-cs"/>
                <a:sym typeface="Calibri"/>
              </a:defRPr>
            </a:pPr>
            <a:r>
              <a:t>We look for five key characteristics that we believe are vital to create an evolving culture.  </a:t>
            </a:r>
          </a:p>
        </p:txBody>
      </p:sp>
      <p:grpSp>
        <p:nvGrpSpPr>
          <p:cNvPr id="397" name="Group 19"/>
          <p:cNvGrpSpPr/>
          <p:nvPr/>
        </p:nvGrpSpPr>
        <p:grpSpPr>
          <a:xfrm>
            <a:off x="9489795" y="2341755"/>
            <a:ext cx="1988768" cy="2174493"/>
            <a:chOff x="-1" y="-1"/>
            <a:chExt cx="1988767" cy="2174491"/>
          </a:xfrm>
        </p:grpSpPr>
        <p:pic>
          <p:nvPicPr>
            <p:cNvPr id="395" name="Graphic 24" descr="Graphic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-2"/>
              <a:ext cx="1872861" cy="1872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Graphic 11" descr="Graphic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994" y="679720"/>
              <a:ext cx="1494773" cy="1494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0" name="Group 17"/>
          <p:cNvGrpSpPr/>
          <p:nvPr/>
        </p:nvGrpSpPr>
        <p:grpSpPr>
          <a:xfrm>
            <a:off x="7372970" y="2251783"/>
            <a:ext cx="2049527" cy="2049527"/>
            <a:chOff x="0" y="0"/>
            <a:chExt cx="2049526" cy="2049526"/>
          </a:xfrm>
        </p:grpSpPr>
        <p:sp>
          <p:nvSpPr>
            <p:cNvPr id="398" name="Oval 15"/>
            <p:cNvSpPr/>
            <p:nvPr/>
          </p:nvSpPr>
          <p:spPr>
            <a:xfrm>
              <a:off x="554754" y="495954"/>
              <a:ext cx="887579" cy="949559"/>
            </a:xfrm>
            <a:prstGeom prst="ellipse">
              <a:avLst/>
            </a:prstGeom>
            <a:solidFill>
              <a:srgbClr val="55CDE0"/>
            </a:solidFill>
            <a:ln w="12700" cap="flat">
              <a:solidFill>
                <a:srgbClr val="387AA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399" name="Graphic 13" descr="Graphic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049527" cy="204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3" name="Group 25"/>
          <p:cNvGrpSpPr/>
          <p:nvPr/>
        </p:nvGrpSpPr>
        <p:grpSpPr>
          <a:xfrm>
            <a:off x="994451" y="2251783"/>
            <a:ext cx="2049525" cy="2049527"/>
            <a:chOff x="0" y="0"/>
            <a:chExt cx="2049524" cy="2049526"/>
          </a:xfrm>
        </p:grpSpPr>
        <p:pic>
          <p:nvPicPr>
            <p:cNvPr id="401" name="Graphic 14" descr="Graphic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049525" cy="204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Oval 23"/>
            <p:cNvSpPr/>
            <p:nvPr/>
          </p:nvSpPr>
          <p:spPr>
            <a:xfrm>
              <a:off x="809094" y="805026"/>
              <a:ext cx="432229" cy="437327"/>
            </a:xfrm>
            <a:prstGeom prst="ellipse">
              <a:avLst/>
            </a:prstGeom>
            <a:solidFill>
              <a:srgbClr val="55C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06" name="Group 33"/>
          <p:cNvGrpSpPr/>
          <p:nvPr/>
        </p:nvGrpSpPr>
        <p:grpSpPr>
          <a:xfrm>
            <a:off x="3043519" y="2466719"/>
            <a:ext cx="2049527" cy="2049527"/>
            <a:chOff x="0" y="0"/>
            <a:chExt cx="2049526" cy="2049526"/>
          </a:xfrm>
        </p:grpSpPr>
        <p:pic>
          <p:nvPicPr>
            <p:cNvPr id="404" name="Graphic 16" descr="Graphic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049527" cy="204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Graphic 27" descr="Graphic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030" y="421087"/>
              <a:ext cx="757326" cy="757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0" name="Group 32"/>
          <p:cNvGrpSpPr/>
          <p:nvPr/>
        </p:nvGrpSpPr>
        <p:grpSpPr>
          <a:xfrm>
            <a:off x="5157646" y="2341756"/>
            <a:ext cx="2049527" cy="2049527"/>
            <a:chOff x="0" y="0"/>
            <a:chExt cx="2049526" cy="2049526"/>
          </a:xfrm>
        </p:grpSpPr>
        <p:pic>
          <p:nvPicPr>
            <p:cNvPr id="407" name="Graphic 18" descr="Graphic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2049527" cy="204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8" name="Rounded Rectangle 29"/>
            <p:cNvSpPr/>
            <p:nvPr/>
          </p:nvSpPr>
          <p:spPr>
            <a:xfrm rot="1877655">
              <a:off x="179723" y="451723"/>
              <a:ext cx="262572" cy="525838"/>
            </a:xfrm>
            <a:prstGeom prst="roundRect">
              <a:avLst>
                <a:gd name="adj" fmla="val 16667"/>
              </a:avLst>
            </a:prstGeom>
            <a:solidFill>
              <a:srgbClr val="55C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9" name="Rounded Rectangle 31"/>
            <p:cNvSpPr/>
            <p:nvPr/>
          </p:nvSpPr>
          <p:spPr>
            <a:xfrm rot="9011438">
              <a:off x="1606318" y="465306"/>
              <a:ext cx="262572" cy="525839"/>
            </a:xfrm>
            <a:prstGeom prst="roundRect">
              <a:avLst>
                <a:gd name="adj" fmla="val 16667"/>
              </a:avLst>
            </a:prstGeom>
            <a:solidFill>
              <a:srgbClr val="55C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411" name="TextBox 34"/>
          <p:cNvSpPr txBox="1"/>
          <p:nvPr/>
        </p:nvSpPr>
        <p:spPr>
          <a:xfrm>
            <a:off x="3111020" y="4651554"/>
            <a:ext cx="1958085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CREATIVITY</a:t>
            </a:r>
          </a:p>
        </p:txBody>
      </p:sp>
      <p:sp>
        <p:nvSpPr>
          <p:cNvPr id="412" name="TextBox 35"/>
          <p:cNvSpPr txBox="1"/>
          <p:nvPr/>
        </p:nvSpPr>
        <p:spPr>
          <a:xfrm>
            <a:off x="1386907" y="4626459"/>
            <a:ext cx="1569411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VISION</a:t>
            </a:r>
          </a:p>
        </p:txBody>
      </p:sp>
      <p:sp>
        <p:nvSpPr>
          <p:cNvPr id="413" name="TextBox 36"/>
          <p:cNvSpPr txBox="1"/>
          <p:nvPr/>
        </p:nvSpPr>
        <p:spPr>
          <a:xfrm>
            <a:off x="5483004" y="4641443"/>
            <a:ext cx="1397026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pc="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TRUST</a:t>
            </a:r>
          </a:p>
        </p:txBody>
      </p:sp>
      <p:sp>
        <p:nvSpPr>
          <p:cNvPr id="414" name="TextBox 37"/>
          <p:cNvSpPr txBox="1"/>
          <p:nvPr/>
        </p:nvSpPr>
        <p:spPr>
          <a:xfrm>
            <a:off x="7474998" y="4612594"/>
            <a:ext cx="1747337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STRATEGY</a:t>
            </a:r>
          </a:p>
        </p:txBody>
      </p:sp>
      <p:sp>
        <p:nvSpPr>
          <p:cNvPr id="415" name="TextBox 38"/>
          <p:cNvSpPr txBox="1"/>
          <p:nvPr/>
        </p:nvSpPr>
        <p:spPr>
          <a:xfrm>
            <a:off x="9601624" y="4620043"/>
            <a:ext cx="1649204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pc="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ACTION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976" y="-30028"/>
            <a:ext cx="12431950" cy="6918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70959" y="4457598"/>
            <a:ext cx="9220201" cy="5130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68" y="-2774208"/>
            <a:ext cx="9220201" cy="513080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838200" y="461689"/>
            <a:ext cx="10515600" cy="1325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1F8ED"/>
                </a:solidFill>
                <a:latin typeface="Europa-Bold"/>
                <a:ea typeface="Europa-Bold"/>
                <a:cs typeface="Europa-Bold"/>
                <a:sym typeface="Europa-Bold"/>
              </a:defRPr>
            </a:pPr>
            <a:r>
              <a:t>Meet</a:t>
            </a:r>
            <a:br/>
            <a:r>
              <a:t>NxtWork</a:t>
            </a:r>
          </a:p>
        </p:txBody>
      </p:sp>
      <p:sp>
        <p:nvSpPr>
          <p:cNvPr id="134" name="Oval 3"/>
          <p:cNvSpPr/>
          <p:nvPr/>
        </p:nvSpPr>
        <p:spPr>
          <a:xfrm>
            <a:off x="437444" y="1863431"/>
            <a:ext cx="3327286" cy="3233643"/>
          </a:xfrm>
          <a:prstGeom prst="ellipse">
            <a:avLst/>
          </a:prstGeom>
          <a:solidFill>
            <a:srgbClr val="5E5FCC">
              <a:alpha val="8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5" name="Oval 7"/>
          <p:cNvSpPr/>
          <p:nvPr/>
        </p:nvSpPr>
        <p:spPr>
          <a:xfrm>
            <a:off x="3200599" y="1909958"/>
            <a:ext cx="3327286" cy="3219476"/>
          </a:xfrm>
          <a:prstGeom prst="ellipse">
            <a:avLst/>
          </a:prstGeom>
          <a:solidFill>
            <a:schemeClr val="accent1">
              <a:alpha val="87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6" name="Oval 9"/>
          <p:cNvSpPr/>
          <p:nvPr/>
        </p:nvSpPr>
        <p:spPr>
          <a:xfrm>
            <a:off x="6012707" y="1866357"/>
            <a:ext cx="3284726" cy="3219476"/>
          </a:xfrm>
          <a:prstGeom prst="ellipse">
            <a:avLst/>
          </a:prstGeom>
          <a:solidFill>
            <a:srgbClr val="4FBED0">
              <a:alpha val="8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7" name="Oval 10"/>
          <p:cNvSpPr/>
          <p:nvPr/>
        </p:nvSpPr>
        <p:spPr>
          <a:xfrm>
            <a:off x="8834807" y="1869395"/>
            <a:ext cx="3284731" cy="3235883"/>
          </a:xfrm>
          <a:prstGeom prst="ellipse">
            <a:avLst/>
          </a:prstGeom>
          <a:solidFill>
            <a:srgbClr val="23E3C9">
              <a:alpha val="7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8" name="Rectangle 4"/>
          <p:cNvSpPr txBox="1"/>
          <p:nvPr/>
        </p:nvSpPr>
        <p:spPr>
          <a:xfrm>
            <a:off x="3621740" y="2315443"/>
            <a:ext cx="2558696" cy="2116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t>Extend your network with speed and scale.</a:t>
            </a:r>
            <a:r>
              <a:rPr sz="1800"/>
              <a:t> </a:t>
            </a:r>
            <a:r>
              <a:t>Founded by three WOC, we are the premier resource for qualified and vetted executive women+ from all backgrounds. </a:t>
            </a:r>
          </a:p>
        </p:txBody>
      </p:sp>
      <p:sp>
        <p:nvSpPr>
          <p:cNvPr id="139" name="Rectangle 5"/>
          <p:cNvSpPr txBox="1"/>
          <p:nvPr/>
        </p:nvSpPr>
        <p:spPr>
          <a:xfrm>
            <a:off x="781349" y="2981973"/>
            <a:ext cx="2541698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 b="1">
                <a:latin typeface="+mn-lt"/>
                <a:ea typeface="+mn-ea"/>
                <a:cs typeface="+mn-cs"/>
                <a:sym typeface="Calibri"/>
              </a:defRPr>
            </a:pPr>
            <a:r>
              <a:t>Pronounced</a:t>
            </a:r>
          </a:p>
          <a:p>
            <a:pPr algn="ctr">
              <a:defRPr sz="2800" b="1">
                <a:latin typeface="+mn-lt"/>
                <a:ea typeface="+mn-ea"/>
                <a:cs typeface="+mn-cs"/>
                <a:sym typeface="Calibri"/>
              </a:defRPr>
            </a:pPr>
            <a:r>
              <a:t> “Next Work.” </a:t>
            </a:r>
          </a:p>
        </p:txBody>
      </p:sp>
      <p:sp>
        <p:nvSpPr>
          <p:cNvPr id="140" name="Rectangle 6"/>
          <p:cNvSpPr txBox="1"/>
          <p:nvPr/>
        </p:nvSpPr>
        <p:spPr>
          <a:xfrm>
            <a:off x="6584288" y="2482856"/>
            <a:ext cx="2173117" cy="182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t>Our members have the experience, expertise, and leadership skills to add instant value as leaders in your C-Suite or Boardroom.</a:t>
            </a:r>
          </a:p>
        </p:txBody>
      </p:sp>
      <p:sp>
        <p:nvSpPr>
          <p:cNvPr id="141" name="Rectangle 12"/>
          <p:cNvSpPr txBox="1"/>
          <p:nvPr/>
        </p:nvSpPr>
        <p:spPr>
          <a:xfrm>
            <a:off x="9353839" y="3013499"/>
            <a:ext cx="2371366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results happen fast. We’ll help you move the diversity needle in just six months.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30" y="-2774208"/>
            <a:ext cx="9220201" cy="513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38929" y="4475955"/>
            <a:ext cx="9220203" cy="5130803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Title 1"/>
          <p:cNvSpPr txBox="1">
            <a:spLocks noGrp="1"/>
          </p:cNvSpPr>
          <p:nvPr>
            <p:ph type="title"/>
          </p:nvPr>
        </p:nvSpPr>
        <p:spPr>
          <a:xfrm>
            <a:off x="838200" y="810995"/>
            <a:ext cx="10515600" cy="1325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Next Gen</a:t>
            </a:r>
            <a:br/>
            <a:r>
              <a:t>Mentorship Program</a:t>
            </a:r>
          </a:p>
        </p:txBody>
      </p:sp>
      <p:sp>
        <p:nvSpPr>
          <p:cNvPr id="529" name="Rectangle 1"/>
          <p:cNvSpPr txBox="1"/>
          <p:nvPr/>
        </p:nvSpPr>
        <p:spPr>
          <a:xfrm>
            <a:off x="3093718" y="2136338"/>
            <a:ext cx="6004564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Symbol"/>
              <a:buChar char="·"/>
              <a:defRPr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In today’s world, many companies have publicly expressed a desire to diversify their senior leadership, </a:t>
            </a:r>
            <a:r>
              <a:rPr b="1"/>
              <a:t>but very few have succeeded</a:t>
            </a:r>
            <a:r>
              <a:t>.  </a:t>
            </a:r>
            <a:endParaRPr sz="2000"/>
          </a:p>
          <a:p>
            <a:pPr marL="342900" indent="-342900">
              <a:buSzPct val="100000"/>
              <a:buFont typeface="Symbol"/>
              <a:buChar char="·"/>
              <a:defRPr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Why? The decision-makers responsible for filling roles on the Board and C-Suite often lack the network to meet their goals and diversify their pipeline.</a:t>
            </a:r>
            <a:endParaRPr sz="2000"/>
          </a:p>
          <a:p>
            <a:pPr marL="342900" indent="-342900">
              <a:buSzPct val="100000"/>
              <a:buFont typeface="Symbol"/>
              <a:buChar char="·"/>
              <a:defRPr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Companies with a </a:t>
            </a:r>
            <a:r>
              <a:rPr b="1"/>
              <a:t>minimum diversity metric of 30%</a:t>
            </a:r>
            <a:r>
              <a:t> (women+ and POC) in their Board and C-Suite have been proven to be </a:t>
            </a:r>
            <a:r>
              <a:rPr b="1"/>
              <a:t>6% more profitable</a:t>
            </a:r>
            <a:r>
              <a:rPr b="1" baseline="30000"/>
              <a:t>1</a:t>
            </a:r>
          </a:p>
        </p:txBody>
      </p:sp>
      <p:sp>
        <p:nvSpPr>
          <p:cNvPr id="530" name="Rectangle 3"/>
          <p:cNvSpPr/>
          <p:nvPr/>
        </p:nvSpPr>
        <p:spPr>
          <a:xfrm>
            <a:off x="1312897" y="2578840"/>
            <a:ext cx="4059204" cy="2117154"/>
          </a:xfrm>
          <a:prstGeom prst="rect">
            <a:avLst/>
          </a:prstGeom>
          <a:solidFill>
            <a:srgbClr val="5E5F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31" name="Rectangle 10"/>
          <p:cNvSpPr/>
          <p:nvPr/>
        </p:nvSpPr>
        <p:spPr>
          <a:xfrm>
            <a:off x="7065767" y="2578840"/>
            <a:ext cx="4059205" cy="2117154"/>
          </a:xfrm>
          <a:prstGeom prst="rect">
            <a:avLst/>
          </a:prstGeom>
          <a:solidFill>
            <a:srgbClr val="5E5F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32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29" y="2828469"/>
            <a:ext cx="2648183" cy="1473644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Rectangle 5"/>
          <p:cNvSpPr txBox="1"/>
          <p:nvPr/>
        </p:nvSpPr>
        <p:spPr>
          <a:xfrm>
            <a:off x="1564626" y="2841987"/>
            <a:ext cx="3555745" cy="155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Our work does not stop with us. Nxtwork is dedicated to </a:t>
            </a:r>
            <a:r>
              <a:rPr b="1"/>
              <a:t>maintaining</a:t>
            </a:r>
            <a:r>
              <a:t> and </a:t>
            </a:r>
            <a:r>
              <a:rPr b="1"/>
              <a:t>fueling</a:t>
            </a:r>
            <a:r>
              <a:t> the </a:t>
            </a:r>
            <a:r>
              <a:rPr b="1"/>
              <a:t>pipeline</a:t>
            </a:r>
            <a:r>
              <a:t> for the </a:t>
            </a:r>
            <a:r>
              <a:rPr b="1"/>
              <a:t>next generation</a:t>
            </a:r>
            <a:r>
              <a:t> of women+.</a:t>
            </a:r>
          </a:p>
        </p:txBody>
      </p:sp>
      <p:sp>
        <p:nvSpPr>
          <p:cNvPr id="534" name="Rectangle 6"/>
          <p:cNvSpPr txBox="1"/>
          <p:nvPr/>
        </p:nvSpPr>
        <p:spPr>
          <a:xfrm>
            <a:off x="7165619" y="2812313"/>
            <a:ext cx="3870502" cy="1254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The NxtGen mentorship program pairs </a:t>
            </a:r>
            <a:r>
              <a:rPr b="1"/>
              <a:t>ambitious</a:t>
            </a:r>
            <a:r>
              <a:t>, </a:t>
            </a:r>
            <a:r>
              <a:rPr b="1"/>
              <a:t>high-performing</a:t>
            </a:r>
            <a:r>
              <a:t>, and </a:t>
            </a:r>
            <a:r>
              <a:rPr b="1"/>
              <a:t>high-potential</a:t>
            </a:r>
            <a:r>
              <a:t> women+ with </a:t>
            </a:r>
            <a:r>
              <a:rPr b="1"/>
              <a:t>established women+ leaders.</a:t>
            </a:r>
          </a:p>
        </p:txBody>
      </p:sp>
      <p:pic>
        <p:nvPicPr>
          <p:cNvPr id="535" name="Graphic 16" descr="Graphic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698" y="1812442"/>
            <a:ext cx="1034486" cy="103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Graphic 18" descr="Graphic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707" y="4309514"/>
            <a:ext cx="914401" cy="914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749"/>
            <a:ext cx="12344400" cy="7049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58050" y="863599"/>
            <a:ext cx="9220201" cy="5130802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Title 1"/>
          <p:cNvSpPr txBox="1"/>
          <p:nvPr/>
        </p:nvSpPr>
        <p:spPr>
          <a:xfrm>
            <a:off x="883919" y="365125"/>
            <a:ext cx="10424161" cy="88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algn="ctr" defTabSz="795527">
              <a:lnSpc>
                <a:spcPct val="81000"/>
              </a:lnSpc>
              <a:defRPr sz="3800"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Join us.</a:t>
            </a:r>
          </a:p>
          <a:p>
            <a:pPr algn="ctr" defTabSz="795527">
              <a:lnSpc>
                <a:spcPct val="90000"/>
              </a:lnSpc>
              <a:defRPr sz="1900">
                <a:latin typeface="+mn-lt"/>
                <a:ea typeface="+mn-ea"/>
                <a:cs typeface="+mn-cs"/>
                <a:sym typeface="Calibri"/>
              </a:defRPr>
            </a:pPr>
            <a:r>
              <a:t>Expand your executive network today.</a:t>
            </a:r>
          </a:p>
        </p:txBody>
      </p:sp>
      <p:sp>
        <p:nvSpPr>
          <p:cNvPr id="420" name="Rectangle 2"/>
          <p:cNvSpPr/>
          <p:nvPr/>
        </p:nvSpPr>
        <p:spPr>
          <a:xfrm>
            <a:off x="1854201" y="1388292"/>
            <a:ext cx="4653281" cy="5104582"/>
          </a:xfrm>
          <a:prstGeom prst="rect">
            <a:avLst/>
          </a:prstGeom>
          <a:solidFill>
            <a:schemeClr val="accent1">
              <a:alpha val="9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1" name="Rectangle 26"/>
          <p:cNvSpPr/>
          <p:nvPr/>
        </p:nvSpPr>
        <p:spPr>
          <a:xfrm>
            <a:off x="6035040" y="1388292"/>
            <a:ext cx="4653281" cy="5104582"/>
          </a:xfrm>
          <a:prstGeom prst="rect">
            <a:avLst/>
          </a:prstGeom>
          <a:solidFill>
            <a:schemeClr val="accent6">
              <a:alpha val="93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2" name="TextBox 3"/>
          <p:cNvSpPr txBox="1"/>
          <p:nvPr/>
        </p:nvSpPr>
        <p:spPr>
          <a:xfrm>
            <a:off x="2889250" y="1632941"/>
            <a:ext cx="2110743" cy="54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Corporate</a:t>
            </a:r>
          </a:p>
        </p:txBody>
      </p:sp>
      <p:sp>
        <p:nvSpPr>
          <p:cNvPr id="423" name="TextBox 28"/>
          <p:cNvSpPr txBox="1"/>
          <p:nvPr/>
        </p:nvSpPr>
        <p:spPr>
          <a:xfrm>
            <a:off x="7317743" y="1632941"/>
            <a:ext cx="2152651" cy="54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i="1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Executives</a:t>
            </a:r>
          </a:p>
        </p:txBody>
      </p:sp>
      <p:sp>
        <p:nvSpPr>
          <p:cNvPr id="424" name="Rectangle 4"/>
          <p:cNvSpPr txBox="1"/>
          <p:nvPr/>
        </p:nvSpPr>
        <p:spPr>
          <a:xfrm>
            <a:off x="2246631" y="2523919"/>
            <a:ext cx="3625851" cy="177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07000"/>
              </a:lnSpc>
              <a:buSzPct val="100000"/>
              <a:buChar char="✓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Become </a:t>
            </a:r>
            <a:r>
              <a:rPr dirty="0" err="1"/>
              <a:t>NxtWork</a:t>
            </a:r>
            <a:r>
              <a:rPr dirty="0"/>
              <a:t> Partner </a:t>
            </a:r>
            <a:endParaRPr sz="3200"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ct val="100000"/>
              <a:buChar char="✓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Become a </a:t>
            </a:r>
            <a:r>
              <a:rPr dirty="0" err="1"/>
              <a:t>NxtWork</a:t>
            </a:r>
            <a:r>
              <a:rPr dirty="0"/>
              <a:t> S</a:t>
            </a:r>
            <a:r>
              <a:rPr lang="en-US" dirty="0"/>
              <a:t>ponsor</a:t>
            </a:r>
            <a:r>
              <a:rPr dirty="0"/>
              <a:t> </a:t>
            </a:r>
          </a:p>
        </p:txBody>
      </p:sp>
      <p:sp>
        <p:nvSpPr>
          <p:cNvPr id="425" name="Rectangle 5"/>
          <p:cNvSpPr txBox="1"/>
          <p:nvPr/>
        </p:nvSpPr>
        <p:spPr>
          <a:xfrm>
            <a:off x="6751319" y="2523919"/>
            <a:ext cx="3837936" cy="3218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07000"/>
              </a:lnSpc>
              <a:buSzPct val="100000"/>
              <a:buChar char="✓"/>
              <a:defRPr sz="2400">
                <a:solidFill>
                  <a:schemeClr val="accent1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Join </a:t>
            </a:r>
            <a:r>
              <a:rPr dirty="0" err="1"/>
              <a:t>NxtWork</a:t>
            </a:r>
            <a:r>
              <a:rPr dirty="0"/>
              <a:t> as a Member</a:t>
            </a:r>
            <a:endParaRPr sz="3200"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07000"/>
              </a:lnSpc>
              <a:buSzPct val="100000"/>
              <a:buChar char="✓"/>
              <a:defRPr sz="2400">
                <a:solidFill>
                  <a:schemeClr val="accent1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Join </a:t>
            </a:r>
            <a:r>
              <a:rPr dirty="0" err="1"/>
              <a:t>NxtGen</a:t>
            </a:r>
            <a:r>
              <a:rPr dirty="0"/>
              <a:t> as a Mentor or nominate a Mentee  </a:t>
            </a:r>
            <a:endParaRPr sz="3200"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07000"/>
              </a:lnSpc>
              <a:buSzPct val="100000"/>
              <a:buChar char="✓"/>
              <a:defRPr sz="2400">
                <a:solidFill>
                  <a:schemeClr val="accent1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Contribute to the </a:t>
            </a:r>
            <a:r>
              <a:rPr dirty="0" err="1"/>
              <a:t>NxtWork</a:t>
            </a:r>
            <a:r>
              <a:rPr dirty="0"/>
              <a:t> Mission </a:t>
            </a:r>
            <a:endParaRPr sz="3200"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ct val="100000"/>
              <a:buChar char="✓"/>
              <a:defRPr sz="2400">
                <a:solidFill>
                  <a:schemeClr val="accent1"/>
                </a:solidFill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rPr dirty="0"/>
              <a:t>Refer to the </a:t>
            </a:r>
            <a:r>
              <a:rPr dirty="0" err="1"/>
              <a:t>NxtWork</a:t>
            </a:r>
            <a:r>
              <a:rPr dirty="0"/>
              <a:t> Network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5"/>
            <a:ext cx="12346279" cy="6853375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Title 1"/>
          <p:cNvSpPr txBox="1">
            <a:spLocks noGrp="1"/>
          </p:cNvSpPr>
          <p:nvPr>
            <p:ph type="ctrTitle"/>
          </p:nvPr>
        </p:nvSpPr>
        <p:spPr>
          <a:xfrm>
            <a:off x="2663251" y="1542086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3C126E"/>
                </a:solidFill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rPr lang="en-US" dirty="0"/>
              <a:t>Resources</a:t>
            </a:r>
            <a:endParaRPr dirty="0"/>
          </a:p>
        </p:txBody>
      </p:sp>
      <p:pic>
        <p:nvPicPr>
          <p:cNvPr id="429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05" y="723025"/>
            <a:ext cx="2405357" cy="1022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15" y="-14749"/>
            <a:ext cx="12324030" cy="6975989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Pentagon 44"/>
          <p:cNvSpPr/>
          <p:nvPr/>
        </p:nvSpPr>
        <p:spPr>
          <a:xfrm>
            <a:off x="-66016" y="1472488"/>
            <a:ext cx="5824266" cy="375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04" y="0"/>
                </a:lnTo>
                <a:lnTo>
                  <a:pt x="21600" y="10800"/>
                </a:lnTo>
                <a:lnTo>
                  <a:pt x="2090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FA1D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Data on Diversity</a:t>
            </a:r>
          </a:p>
        </p:txBody>
      </p:sp>
      <p:pic>
        <p:nvPicPr>
          <p:cNvPr id="4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420" y="1366170"/>
            <a:ext cx="1058948" cy="589278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Rectangle 2"/>
          <p:cNvSpPr txBox="1"/>
          <p:nvPr/>
        </p:nvSpPr>
        <p:spPr>
          <a:xfrm>
            <a:off x="43568" y="1485160"/>
            <a:ext cx="6043785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Companies with diverse senior leadership </a:t>
            </a:r>
            <a:r>
              <a:rPr b="1"/>
              <a:t>perform better</a:t>
            </a:r>
            <a:r>
              <a:t>.</a:t>
            </a:r>
          </a:p>
        </p:txBody>
      </p:sp>
      <p:grpSp>
        <p:nvGrpSpPr>
          <p:cNvPr id="442" name="Group 25"/>
          <p:cNvGrpSpPr/>
          <p:nvPr/>
        </p:nvGrpSpPr>
        <p:grpSpPr>
          <a:xfrm>
            <a:off x="874183" y="1772808"/>
            <a:ext cx="9120606" cy="5143980"/>
            <a:chOff x="-1" y="0"/>
            <a:chExt cx="9120604" cy="5143979"/>
          </a:xfrm>
        </p:grpSpPr>
        <p:sp>
          <p:nvSpPr>
            <p:cNvPr id="436" name="Freeform 26"/>
            <p:cNvSpPr/>
            <p:nvPr/>
          </p:nvSpPr>
          <p:spPr>
            <a:xfrm rot="12595537">
              <a:off x="5138332" y="454715"/>
              <a:ext cx="2402643" cy="216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6" y="0"/>
                  </a:lnTo>
                  <a:lnTo>
                    <a:pt x="16944" y="0"/>
                  </a:lnTo>
                  <a:lnTo>
                    <a:pt x="21600" y="10800"/>
                  </a:lnTo>
                  <a:lnTo>
                    <a:pt x="16944" y="21600"/>
                  </a:lnTo>
                  <a:lnTo>
                    <a:pt x="4656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7" name="Hexagon 28"/>
            <p:cNvSpPr/>
            <p:nvPr/>
          </p:nvSpPr>
          <p:spPr>
            <a:xfrm rot="12595537">
              <a:off x="6337094" y="2488996"/>
              <a:ext cx="2402643" cy="216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875" y="0"/>
                  </a:lnTo>
                  <a:lnTo>
                    <a:pt x="16725" y="0"/>
                  </a:lnTo>
                  <a:lnTo>
                    <a:pt x="21600" y="10800"/>
                  </a:lnTo>
                  <a:lnTo>
                    <a:pt x="16725" y="21600"/>
                  </a:lnTo>
                  <a:lnTo>
                    <a:pt x="4875" y="21600"/>
                  </a:lnTo>
                  <a:close/>
                </a:path>
              </a:pathLst>
            </a:custGeom>
            <a:solidFill>
              <a:srgbClr val="CFE1F2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8" name="Freeform 30"/>
            <p:cNvSpPr/>
            <p:nvPr/>
          </p:nvSpPr>
          <p:spPr>
            <a:xfrm rot="12595537">
              <a:off x="2770232" y="465588"/>
              <a:ext cx="2402643" cy="216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6" y="0"/>
                  </a:lnTo>
                  <a:lnTo>
                    <a:pt x="16944" y="0"/>
                  </a:lnTo>
                  <a:lnTo>
                    <a:pt x="21600" y="10800"/>
                  </a:lnTo>
                  <a:lnTo>
                    <a:pt x="16944" y="21600"/>
                  </a:lnTo>
                  <a:lnTo>
                    <a:pt x="4656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9" name="Hexagon 32"/>
            <p:cNvSpPr/>
            <p:nvPr/>
          </p:nvSpPr>
          <p:spPr>
            <a:xfrm rot="12595537">
              <a:off x="380866" y="513405"/>
              <a:ext cx="2402641" cy="216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875" y="0"/>
                  </a:lnTo>
                  <a:lnTo>
                    <a:pt x="16725" y="0"/>
                  </a:lnTo>
                  <a:lnTo>
                    <a:pt x="21600" y="10800"/>
                  </a:lnTo>
                  <a:lnTo>
                    <a:pt x="16725" y="21600"/>
                  </a:lnTo>
                  <a:lnTo>
                    <a:pt x="4875" y="21600"/>
                  </a:lnTo>
                  <a:close/>
                </a:path>
              </a:pathLst>
            </a:custGeom>
            <a:solidFill>
              <a:srgbClr val="CFE1F2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0" name="Freeform 34"/>
            <p:cNvSpPr/>
            <p:nvPr/>
          </p:nvSpPr>
          <p:spPr>
            <a:xfrm rot="12595537">
              <a:off x="3952773" y="2514336"/>
              <a:ext cx="2402643" cy="216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6" y="0"/>
                  </a:lnTo>
                  <a:lnTo>
                    <a:pt x="16944" y="0"/>
                  </a:lnTo>
                  <a:lnTo>
                    <a:pt x="21600" y="10800"/>
                  </a:lnTo>
                  <a:lnTo>
                    <a:pt x="16944" y="21600"/>
                  </a:lnTo>
                  <a:lnTo>
                    <a:pt x="4656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1" name="Hexagon 36"/>
            <p:cNvSpPr/>
            <p:nvPr/>
          </p:nvSpPr>
          <p:spPr>
            <a:xfrm rot="12595537">
              <a:off x="1587531" y="2520245"/>
              <a:ext cx="2402643" cy="216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875" y="0"/>
                  </a:lnTo>
                  <a:lnTo>
                    <a:pt x="16725" y="0"/>
                  </a:lnTo>
                  <a:lnTo>
                    <a:pt x="21600" y="10800"/>
                  </a:lnTo>
                  <a:lnTo>
                    <a:pt x="16725" y="21600"/>
                  </a:lnTo>
                  <a:lnTo>
                    <a:pt x="4875" y="21600"/>
                  </a:lnTo>
                  <a:close/>
                </a:path>
              </a:pathLst>
            </a:custGeom>
            <a:solidFill>
              <a:srgbClr val="CFE1F2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443" name="Rectangle 8"/>
          <p:cNvSpPr txBox="1"/>
          <p:nvPr/>
        </p:nvSpPr>
        <p:spPr>
          <a:xfrm>
            <a:off x="4097937" y="2910783"/>
            <a:ext cx="1528000" cy="721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Companies whose leadership is at least 30% female are 6% more profitable.</a:t>
            </a:r>
            <a:r>
              <a:rPr baseline="30000"/>
              <a:t>3</a:t>
            </a:r>
            <a:r>
              <a:t> </a:t>
            </a:r>
          </a:p>
        </p:txBody>
      </p:sp>
      <p:sp>
        <p:nvSpPr>
          <p:cNvPr id="444" name="Hexagon 38"/>
          <p:cNvSpPr/>
          <p:nvPr/>
        </p:nvSpPr>
        <p:spPr>
          <a:xfrm rot="12593117">
            <a:off x="8425074" y="2289468"/>
            <a:ext cx="2476035" cy="213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6" y="0"/>
                </a:lnTo>
                <a:lnTo>
                  <a:pt x="16944" y="0"/>
                </a:lnTo>
                <a:lnTo>
                  <a:pt x="21600" y="10800"/>
                </a:lnTo>
                <a:lnTo>
                  <a:pt x="16944" y="21600"/>
                </a:lnTo>
                <a:lnTo>
                  <a:pt x="4656" y="21600"/>
                </a:lnTo>
                <a:close/>
              </a:path>
            </a:pathLst>
          </a:custGeom>
          <a:solidFill>
            <a:srgbClr val="CFE1F2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6D18BC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5" name="Rectangle 6"/>
          <p:cNvSpPr txBox="1"/>
          <p:nvPr/>
        </p:nvSpPr>
        <p:spPr>
          <a:xfrm>
            <a:off x="1745550" y="2814122"/>
            <a:ext cx="1477832" cy="10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For every 10 percent increase in racial and ethnic diversity on the senior executive team, earnings before interest and taxes rise 0.8.</a:t>
            </a:r>
            <a:r>
              <a:rPr baseline="30000"/>
              <a:t>2</a:t>
            </a:r>
          </a:p>
        </p:txBody>
      </p:sp>
      <p:sp>
        <p:nvSpPr>
          <p:cNvPr id="446" name="Rectangle 39"/>
          <p:cNvSpPr txBox="1"/>
          <p:nvPr/>
        </p:nvSpPr>
        <p:spPr>
          <a:xfrm>
            <a:off x="6367050" y="2800550"/>
            <a:ext cx="1693580" cy="10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Companies with gender-diverse executive teams in outperformed </a:t>
            </a:r>
          </a:p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male-dominated companies by 21% (EBIT) and 27% in  creating long-term value.</a:t>
            </a:r>
            <a:r>
              <a:rPr baseline="30000"/>
              <a:t>4 </a:t>
            </a:r>
          </a:p>
        </p:txBody>
      </p:sp>
      <p:sp>
        <p:nvSpPr>
          <p:cNvPr id="447" name="Rectangle 40"/>
          <p:cNvSpPr txBox="1"/>
          <p:nvPr/>
        </p:nvSpPr>
        <p:spPr>
          <a:xfrm>
            <a:off x="8838886" y="2745982"/>
            <a:ext cx="1671809" cy="1216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Moving to a 30% female share in corporate leadership (C-Suite &amp; Board) is associated with an increase in net margin that translates to a 15% increase in profitability.</a:t>
            </a:r>
            <a:r>
              <a:rPr baseline="30000"/>
              <a:t>5</a:t>
            </a:r>
            <a:r>
              <a:t> </a:t>
            </a:r>
          </a:p>
        </p:txBody>
      </p:sp>
      <p:sp>
        <p:nvSpPr>
          <p:cNvPr id="448" name="Rectangle 41"/>
          <p:cNvSpPr txBox="1"/>
          <p:nvPr/>
        </p:nvSpPr>
        <p:spPr>
          <a:xfrm>
            <a:off x="2795214" y="4738635"/>
            <a:ext cx="1724127" cy="1381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Companies with diverse talent and executives are more likely to retain top talent and make decisions that orient to larger varieties of customers than companies with a more monolithic customer base.</a:t>
            </a:r>
            <a:r>
              <a:rPr baseline="30000"/>
              <a:t>6</a:t>
            </a:r>
          </a:p>
        </p:txBody>
      </p:sp>
      <p:sp>
        <p:nvSpPr>
          <p:cNvPr id="449" name="Rectangle 42"/>
          <p:cNvSpPr txBox="1"/>
          <p:nvPr/>
        </p:nvSpPr>
        <p:spPr>
          <a:xfrm>
            <a:off x="5181053" y="4817655"/>
            <a:ext cx="1758279" cy="10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Having women on the board results in better acquisition and investment decisions and in less aggressive risk-taking, yielding benefits for shareholders.</a:t>
            </a:r>
            <a:r>
              <a:rPr baseline="30000"/>
              <a:t>7 </a:t>
            </a:r>
            <a:r>
              <a:t> </a:t>
            </a:r>
          </a:p>
        </p:txBody>
      </p:sp>
      <p:sp>
        <p:nvSpPr>
          <p:cNvPr id="450" name="Rectangle 43"/>
          <p:cNvSpPr txBox="1"/>
          <p:nvPr/>
        </p:nvSpPr>
        <p:spPr>
          <a:xfrm>
            <a:off x="7571105" y="4706646"/>
            <a:ext cx="1733790" cy="121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solidFill>
                  <a:srgbClr val="24257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GenZ is the most diverse generation in our history with high expectations for a transformed society.  To stay relevant in the marketplace, leadership must reflect diverse perspectives.</a:t>
            </a:r>
            <a:r>
              <a:rPr baseline="30000"/>
              <a:t>8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15" y="-14749"/>
            <a:ext cx="12324030" cy="6975989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The Data on Diversity (2)</a:t>
            </a:r>
          </a:p>
        </p:txBody>
      </p:sp>
      <p:sp>
        <p:nvSpPr>
          <p:cNvPr id="454" name="Rectangle 2"/>
          <p:cNvSpPr/>
          <p:nvPr/>
        </p:nvSpPr>
        <p:spPr>
          <a:xfrm>
            <a:off x="1383375" y="1568496"/>
            <a:ext cx="9425249" cy="798022"/>
          </a:xfrm>
          <a:prstGeom prst="rect">
            <a:avLst/>
          </a:prstGeom>
          <a:solidFill>
            <a:srgbClr val="EFFAE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5" name="Rectangle 23"/>
          <p:cNvSpPr/>
          <p:nvPr/>
        </p:nvSpPr>
        <p:spPr>
          <a:xfrm>
            <a:off x="1383375" y="2475378"/>
            <a:ext cx="9425249" cy="798022"/>
          </a:xfrm>
          <a:prstGeom prst="rect">
            <a:avLst/>
          </a:prstGeom>
          <a:solidFill>
            <a:srgbClr val="C5D5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6" name="Rectangle 24"/>
          <p:cNvSpPr/>
          <p:nvPr/>
        </p:nvSpPr>
        <p:spPr>
          <a:xfrm>
            <a:off x="1383373" y="3382657"/>
            <a:ext cx="9425249" cy="798022"/>
          </a:xfrm>
          <a:prstGeom prst="rect">
            <a:avLst/>
          </a:prstGeom>
          <a:solidFill>
            <a:srgbClr val="EFFAE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7" name="Rectangle 25"/>
          <p:cNvSpPr/>
          <p:nvPr/>
        </p:nvSpPr>
        <p:spPr>
          <a:xfrm>
            <a:off x="1383371" y="4317582"/>
            <a:ext cx="9425249" cy="798022"/>
          </a:xfrm>
          <a:prstGeom prst="rect">
            <a:avLst/>
          </a:prstGeom>
          <a:solidFill>
            <a:srgbClr val="C5D5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8" name="Rectangle 26"/>
          <p:cNvSpPr/>
          <p:nvPr/>
        </p:nvSpPr>
        <p:spPr>
          <a:xfrm>
            <a:off x="1383369" y="5266442"/>
            <a:ext cx="9425249" cy="798022"/>
          </a:xfrm>
          <a:prstGeom prst="rect">
            <a:avLst/>
          </a:prstGeom>
          <a:solidFill>
            <a:srgbClr val="EFFAE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9" name="Rectangle 3"/>
          <p:cNvSpPr txBox="1"/>
          <p:nvPr/>
        </p:nvSpPr>
        <p:spPr>
          <a:xfrm>
            <a:off x="1429095" y="1548826"/>
            <a:ext cx="9333806" cy="80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i="1" u="sng">
                <a:solidFill>
                  <a:srgbClr val="21003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Women are severely underrepresented in the C-suite</a:t>
            </a:r>
            <a:r>
              <a:rPr i="0" u="none"/>
              <a:t>. Only 25 percent of total C-suite positions are held by women. Only 7 companies have a female CEO. Nine of the Fortune 100 have no women directly reporting to the CEO (C+1 level).</a:t>
            </a:r>
          </a:p>
        </p:txBody>
      </p:sp>
      <p:sp>
        <p:nvSpPr>
          <p:cNvPr id="460" name="Rectangle 4"/>
          <p:cNvSpPr txBox="1"/>
          <p:nvPr/>
        </p:nvSpPr>
        <p:spPr>
          <a:xfrm>
            <a:off x="1429095" y="2720263"/>
            <a:ext cx="9333806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1003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Very few companies have a “deep bench” of female executives.</a:t>
            </a:r>
          </a:p>
        </p:txBody>
      </p:sp>
      <p:sp>
        <p:nvSpPr>
          <p:cNvPr id="461" name="Rectangle 5"/>
          <p:cNvSpPr txBox="1"/>
          <p:nvPr/>
        </p:nvSpPr>
        <p:spPr>
          <a:xfrm>
            <a:off x="1429091" y="3488151"/>
            <a:ext cx="9333808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1003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C-suite is even less diverse by race. Racially diverse executives hold only 16 percent of total C-suite positions. Only 16 have a non-white CEO.</a:t>
            </a:r>
          </a:p>
        </p:txBody>
      </p:sp>
      <p:sp>
        <p:nvSpPr>
          <p:cNvPr id="462" name="Rectangle 6"/>
          <p:cNvSpPr txBox="1"/>
          <p:nvPr/>
        </p:nvSpPr>
        <p:spPr>
          <a:xfrm>
            <a:off x="1506675" y="4428044"/>
            <a:ext cx="9256222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1003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representation of racially diverse executives in the C-suite is slightly skewed toward positions with lower potential for advancement.</a:t>
            </a:r>
          </a:p>
        </p:txBody>
      </p:sp>
      <p:sp>
        <p:nvSpPr>
          <p:cNvPr id="463" name="Rectangle 1"/>
          <p:cNvSpPr txBox="1"/>
          <p:nvPr/>
        </p:nvSpPr>
        <p:spPr>
          <a:xfrm>
            <a:off x="1429090" y="5249817"/>
            <a:ext cx="9333806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1003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Few companies have a large number of racially diverse executives in the C-suite. Twenty-six companies have no racially diverse executives in the C-suite. Non-white executives comprise a third or more of the C-suite in only 13 companies, 40 percent or more in only 5 companies, and half or more in only 2 companies.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24" descr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43" y="-92890"/>
            <a:ext cx="12509773" cy="6961362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Titl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021226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Women+ </a:t>
            </a:r>
            <a:r>
              <a:rPr lang="en-US" dirty="0"/>
              <a:t>A</a:t>
            </a:r>
            <a:r>
              <a:rPr dirty="0"/>
              <a:t>re the Future</a:t>
            </a:r>
          </a:p>
        </p:txBody>
      </p:sp>
      <p:sp>
        <p:nvSpPr>
          <p:cNvPr id="467" name="Rectangle 5"/>
          <p:cNvSpPr txBox="1"/>
          <p:nvPr/>
        </p:nvSpPr>
        <p:spPr>
          <a:xfrm>
            <a:off x="815016" y="4108856"/>
            <a:ext cx="1882995" cy="80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hlinkClick r:id="rId3"/>
              </a:rPr>
              <a:t>Today 56% of college students identify as female.</a:t>
            </a:r>
            <a:r>
              <a:rPr u="none">
                <a:solidFill>
                  <a:schemeClr val="accent6"/>
                </a:solidFill>
                <a:uFillTx/>
              </a:rPr>
              <a:t> </a:t>
            </a:r>
          </a:p>
        </p:txBody>
      </p:sp>
      <p:sp>
        <p:nvSpPr>
          <p:cNvPr id="468" name="Rectangle 6"/>
          <p:cNvSpPr txBox="1"/>
          <p:nvPr/>
        </p:nvSpPr>
        <p:spPr>
          <a:xfrm>
            <a:off x="3038032" y="4112497"/>
            <a:ext cx="1882996" cy="80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hlinkClick r:id="rId4"/>
              </a:rPr>
              <a:t>Women+ represent 58.5% of graduate students in the US.</a:t>
            </a:r>
            <a:r>
              <a:rPr u="none">
                <a:solidFill>
                  <a:schemeClr val="accent6"/>
                </a:solidFill>
                <a:uFillTx/>
              </a:rPr>
              <a:t> </a:t>
            </a:r>
          </a:p>
        </p:txBody>
      </p:sp>
      <p:sp>
        <p:nvSpPr>
          <p:cNvPr id="469" name="Rectangle 7"/>
          <p:cNvSpPr txBox="1"/>
          <p:nvPr/>
        </p:nvSpPr>
        <p:spPr>
          <a:xfrm>
            <a:off x="5238551" y="4112497"/>
            <a:ext cx="1970586" cy="131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5"/>
              </a:defRPr>
            </a:lvl1pPr>
          </a:lstStyle>
          <a:p>
            <a:r>
              <a:rPr>
                <a:hlinkClick r:id="rId5"/>
              </a:rPr>
              <a:t>Women hold 48.5% of all law degrees and make up the majority of current law students. </a:t>
            </a:r>
          </a:p>
        </p:txBody>
      </p:sp>
      <p:sp>
        <p:nvSpPr>
          <p:cNvPr id="470" name="Rectangle 12"/>
          <p:cNvSpPr txBox="1"/>
          <p:nvPr/>
        </p:nvSpPr>
        <p:spPr>
          <a:xfrm>
            <a:off x="7502194" y="4112497"/>
            <a:ext cx="1889337" cy="1062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hlinkClick r:id="rId6"/>
              </a:rPr>
              <a:t>Women are pursuing MBAs at elite universities at record rates.  </a:t>
            </a:r>
            <a:r>
              <a:rPr u="none">
                <a:solidFill>
                  <a:schemeClr val="accent6"/>
                </a:solidFill>
                <a:uFillTx/>
              </a:rPr>
              <a:t> </a:t>
            </a:r>
          </a:p>
        </p:txBody>
      </p:sp>
      <p:sp>
        <p:nvSpPr>
          <p:cNvPr id="471" name="Rectangle 13"/>
          <p:cNvSpPr txBox="1"/>
          <p:nvPr/>
        </p:nvSpPr>
        <p:spPr>
          <a:xfrm>
            <a:off x="9808512" y="4112497"/>
            <a:ext cx="1889337" cy="80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7"/>
              </a:defRPr>
            </a:lvl1pPr>
          </a:lstStyle>
          <a:p>
            <a:r>
              <a:rPr>
                <a:hlinkClick r:id="rId7"/>
              </a:rPr>
              <a:t>Women participate in the US labor force at 57.4%</a:t>
            </a:r>
          </a:p>
        </p:txBody>
      </p:sp>
      <p:pic>
        <p:nvPicPr>
          <p:cNvPr id="472" name="Picture 17" descr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94" y="2157203"/>
            <a:ext cx="1685034" cy="1685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icture 19" descr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7016" y="2157201"/>
            <a:ext cx="1685034" cy="1685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21" descr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1328" y="2157203"/>
            <a:ext cx="1685033" cy="1685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Picture 23" descr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9951" y="2083155"/>
            <a:ext cx="1766463" cy="1833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Group 28"/>
          <p:cNvGrpSpPr/>
          <p:nvPr/>
        </p:nvGrpSpPr>
        <p:grpSpPr>
          <a:xfrm>
            <a:off x="7604343" y="2152771"/>
            <a:ext cx="1685038" cy="1693892"/>
            <a:chOff x="0" y="-1"/>
            <a:chExt cx="1685036" cy="1693891"/>
          </a:xfrm>
        </p:grpSpPr>
        <p:sp>
          <p:nvSpPr>
            <p:cNvPr id="476" name="Donut 25"/>
            <p:cNvSpPr/>
            <p:nvPr/>
          </p:nvSpPr>
          <p:spPr>
            <a:xfrm>
              <a:off x="-1" y="-2"/>
              <a:ext cx="1685037" cy="16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52" y="10800"/>
                  </a:moveTo>
                  <a:cubicBezTo>
                    <a:pt x="4552" y="14264"/>
                    <a:pt x="7349" y="17072"/>
                    <a:pt x="10800" y="17072"/>
                  </a:cubicBezTo>
                  <a:cubicBezTo>
                    <a:pt x="14251" y="17072"/>
                    <a:pt x="17048" y="14264"/>
                    <a:pt x="17048" y="10800"/>
                  </a:cubicBezTo>
                  <a:cubicBezTo>
                    <a:pt x="17048" y="7336"/>
                    <a:pt x="14251" y="4528"/>
                    <a:pt x="10800" y="4528"/>
                  </a:cubicBezTo>
                  <a:cubicBezTo>
                    <a:pt x="7349" y="4528"/>
                    <a:pt x="4552" y="7336"/>
                    <a:pt x="4552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6D18BC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477" name="Graphic 27" descr="Graphic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844" y="512101"/>
              <a:ext cx="666796" cy="666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42571"/>
                </a:solidFill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rPr dirty="0"/>
              <a:t>Evolve or </a:t>
            </a:r>
            <a:r>
              <a:rPr lang="en-US" dirty="0"/>
              <a:t>B</a:t>
            </a:r>
            <a:r>
              <a:rPr dirty="0"/>
              <a:t>e Left Behind</a:t>
            </a:r>
          </a:p>
        </p:txBody>
      </p:sp>
      <p:sp>
        <p:nvSpPr>
          <p:cNvPr id="493" name="Straight Connector 7"/>
          <p:cNvSpPr/>
          <p:nvPr/>
        </p:nvSpPr>
        <p:spPr>
          <a:xfrm>
            <a:off x="3937971" y="1912516"/>
            <a:ext cx="3" cy="914230"/>
          </a:xfrm>
          <a:prstGeom prst="line">
            <a:avLst/>
          </a:prstGeom>
          <a:ln w="6350">
            <a:solidFill>
              <a:schemeClr val="accent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4" name="Straight Connector 8"/>
          <p:cNvSpPr/>
          <p:nvPr/>
        </p:nvSpPr>
        <p:spPr>
          <a:xfrm>
            <a:off x="7640550" y="1922560"/>
            <a:ext cx="3" cy="914230"/>
          </a:xfrm>
          <a:prstGeom prst="line">
            <a:avLst/>
          </a:prstGeom>
          <a:ln w="6350">
            <a:solidFill>
              <a:schemeClr val="accent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5" name="Straight Connector 9"/>
          <p:cNvSpPr/>
          <p:nvPr/>
        </p:nvSpPr>
        <p:spPr>
          <a:xfrm flipH="1">
            <a:off x="5796099" y="1901562"/>
            <a:ext cx="4" cy="2493331"/>
          </a:xfrm>
          <a:prstGeom prst="line">
            <a:avLst/>
          </a:prstGeom>
          <a:ln w="6350">
            <a:solidFill>
              <a:schemeClr val="accent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6" name="Straight Connector 10"/>
          <p:cNvSpPr/>
          <p:nvPr/>
        </p:nvSpPr>
        <p:spPr>
          <a:xfrm flipH="1">
            <a:off x="2074033" y="1912515"/>
            <a:ext cx="4" cy="2493330"/>
          </a:xfrm>
          <a:prstGeom prst="line">
            <a:avLst/>
          </a:prstGeom>
          <a:ln w="6350">
            <a:solidFill>
              <a:schemeClr val="accent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7" name="Straight Connector 11"/>
          <p:cNvSpPr/>
          <p:nvPr/>
        </p:nvSpPr>
        <p:spPr>
          <a:xfrm>
            <a:off x="9503356" y="1915293"/>
            <a:ext cx="4" cy="2493330"/>
          </a:xfrm>
          <a:prstGeom prst="line">
            <a:avLst/>
          </a:prstGeom>
          <a:ln w="6350">
            <a:solidFill>
              <a:schemeClr val="accent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8" name="Rounded Rectangle 12"/>
          <p:cNvSpPr/>
          <p:nvPr/>
        </p:nvSpPr>
        <p:spPr>
          <a:xfrm>
            <a:off x="637256" y="4422664"/>
            <a:ext cx="2903180" cy="1570896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9" name="Rectangle 13"/>
          <p:cNvSpPr txBox="1"/>
          <p:nvPr/>
        </p:nvSpPr>
        <p:spPr>
          <a:xfrm>
            <a:off x="658434" y="4538622"/>
            <a:ext cx="2826555" cy="125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17462" algn="ctr">
              <a:lnSpc>
                <a:spcPct val="107000"/>
              </a:lnSpc>
              <a:spcBef>
                <a:spcPts val="80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2"/>
              </a:defRPr>
            </a:lvl1pPr>
          </a:lstStyle>
          <a:p>
            <a:r>
              <a:rPr>
                <a:hlinkClick r:id="rId2"/>
              </a:rPr>
              <a:t>“the business is at the start of a $170 million investment drive over the next five years focusing on three areas: increase Hispanic middle management representation at the business; build a network of Hispanic-owned companies…”</a:t>
            </a:r>
          </a:p>
        </p:txBody>
      </p:sp>
      <p:sp>
        <p:nvSpPr>
          <p:cNvPr id="500" name="Rounded Rectangle 14"/>
          <p:cNvSpPr/>
          <p:nvPr/>
        </p:nvSpPr>
        <p:spPr>
          <a:xfrm>
            <a:off x="8051768" y="4394891"/>
            <a:ext cx="2903181" cy="1570896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1" name="Rounded Rectangle 15"/>
          <p:cNvSpPr/>
          <p:nvPr/>
        </p:nvSpPr>
        <p:spPr>
          <a:xfrm>
            <a:off x="4140233" y="4405843"/>
            <a:ext cx="3107459" cy="1570896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02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7" y="4122658"/>
            <a:ext cx="1160557" cy="215087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 17"/>
          <p:cNvSpPr txBox="1"/>
          <p:nvPr/>
        </p:nvSpPr>
        <p:spPr>
          <a:xfrm>
            <a:off x="8097487" y="4636115"/>
            <a:ext cx="2789141" cy="105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25400" algn="ctr">
              <a:lnSpc>
                <a:spcPct val="107000"/>
              </a:lnSpc>
              <a:spcBef>
                <a:spcPts val="80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4"/>
              </a:defRPr>
            </a:lvl1pPr>
          </a:lstStyle>
          <a:p>
            <a:r>
              <a:rPr>
                <a:hlinkClick r:id="rId4"/>
              </a:rPr>
              <a:t>As part of our vision of building a workplace that looks like society, we published a representation goal last year of having 50% of our U.S. workforce made up of underrepresented groups* by 2023.</a:t>
            </a:r>
          </a:p>
        </p:txBody>
      </p:sp>
      <p:pic>
        <p:nvPicPr>
          <p:cNvPr id="504" name="Picture 18" descr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562" y="3753096"/>
            <a:ext cx="836960" cy="584642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Rounded Rectangle 19"/>
          <p:cNvSpPr/>
          <p:nvPr/>
        </p:nvSpPr>
        <p:spPr>
          <a:xfrm>
            <a:off x="2725428" y="2565013"/>
            <a:ext cx="2282209" cy="1257644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6" name="Rectangle 20"/>
          <p:cNvSpPr txBox="1"/>
          <p:nvPr/>
        </p:nvSpPr>
        <p:spPr>
          <a:xfrm>
            <a:off x="4184751" y="4770971"/>
            <a:ext cx="2811741" cy="65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457200" algn="ctr">
              <a:lnSpc>
                <a:spcPct val="107000"/>
              </a:lnSpc>
              <a:spcBef>
                <a:spcPts val="80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6"/>
              </a:defRPr>
            </a:lvl1pPr>
          </a:lstStyle>
          <a:p>
            <a:r>
              <a:rPr>
                <a:hlinkClick r:id="rId6"/>
              </a:rPr>
              <a:t>We will maintain focus, driving with 1:1 as our goal for both every year. We will monitor this data on an ongoing basis.</a:t>
            </a:r>
          </a:p>
        </p:txBody>
      </p:sp>
      <p:pic>
        <p:nvPicPr>
          <p:cNvPr id="507" name="Picture 21" descr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817" y="3863059"/>
            <a:ext cx="941962" cy="50238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Rectangle 22"/>
          <p:cNvSpPr txBox="1"/>
          <p:nvPr/>
        </p:nvSpPr>
        <p:spPr>
          <a:xfrm>
            <a:off x="2430570" y="2969897"/>
            <a:ext cx="2515657" cy="4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457200" algn="ctr">
              <a:spcBef>
                <a:spcPts val="1000"/>
              </a:spcBef>
              <a:defRPr sz="1200" u="sng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8"/>
              </a:defRPr>
            </a:lvl1pPr>
          </a:lstStyle>
          <a:p>
            <a:r>
              <a:rPr>
                <a:hlinkClick r:id="rId8"/>
              </a:rPr>
              <a:t>Dell Aims to Make Women Half of Workforce in Diversity Push</a:t>
            </a:r>
          </a:p>
        </p:txBody>
      </p:sp>
      <p:pic>
        <p:nvPicPr>
          <p:cNvPr id="509" name="Picture 23" descr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468" y="2195871"/>
            <a:ext cx="1041610" cy="315954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Rounded Rectangle 24"/>
          <p:cNvSpPr/>
          <p:nvPr/>
        </p:nvSpPr>
        <p:spPr>
          <a:xfrm>
            <a:off x="6395899" y="2565013"/>
            <a:ext cx="2672928" cy="1257644"/>
          </a:xfrm>
          <a:prstGeom prst="roundRect">
            <a:avLst>
              <a:gd name="adj" fmla="val 16667"/>
            </a:avLst>
          </a:prstGeom>
          <a:solidFill>
            <a:srgbClr val="DFDF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1" name="Rectangle 25"/>
          <p:cNvSpPr txBox="1"/>
          <p:nvPr/>
        </p:nvSpPr>
        <p:spPr>
          <a:xfrm>
            <a:off x="6395899" y="2744983"/>
            <a:ext cx="2575205" cy="65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457200" algn="ctr">
              <a:lnSpc>
                <a:spcPct val="107000"/>
              </a:lnSpc>
              <a:spcBef>
                <a:spcPts val="80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  <a:hlinkClick r:id="rId10"/>
              </a:defRPr>
            </a:lvl1pPr>
          </a:lstStyle>
          <a:p>
            <a:r>
              <a:rPr>
                <a:hlinkClick r:id="rId10"/>
              </a:rPr>
              <a:t>Netflix’s First Inclusion Report Cites Progress, Acknowledges Need to Improve Recruitment of Hispanics</a:t>
            </a:r>
          </a:p>
        </p:txBody>
      </p:sp>
      <p:pic>
        <p:nvPicPr>
          <p:cNvPr id="512" name="Picture 26" descr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2747" y="1984261"/>
            <a:ext cx="1172244" cy="781497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Rectangle 3"/>
          <p:cNvSpPr/>
          <p:nvPr/>
        </p:nvSpPr>
        <p:spPr>
          <a:xfrm>
            <a:off x="762955" y="1741787"/>
            <a:ext cx="10191993" cy="189289"/>
          </a:xfrm>
          <a:prstGeom prst="rect">
            <a:avLst/>
          </a:prstGeom>
          <a:solidFill>
            <a:srgbClr val="5E5F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3"/>
            <a:ext cx="12346280" cy="6853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22" y="675487"/>
            <a:ext cx="1652357" cy="709603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Rectangle 1"/>
          <p:cNvSpPr txBox="1"/>
          <p:nvPr/>
        </p:nvSpPr>
        <p:spPr>
          <a:xfrm>
            <a:off x="3416448" y="1729450"/>
            <a:ext cx="8568468" cy="142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600" b="1" spc="3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READY TO EVOLVE? </a:t>
            </a:r>
            <a:endParaRPr sz="7200" dirty="0"/>
          </a:p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The time for real change is here. Let’s create it together.</a:t>
            </a:r>
          </a:p>
        </p:txBody>
      </p:sp>
      <p:sp>
        <p:nvSpPr>
          <p:cNvPr id="518" name="TextBox 2"/>
          <p:cNvSpPr txBox="1"/>
          <p:nvPr/>
        </p:nvSpPr>
        <p:spPr>
          <a:xfrm>
            <a:off x="5816324" y="4880292"/>
            <a:ext cx="595343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spc="3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CONTACT US  ⎸BETTY GOWER  ⎸CHIEF MARKETING OFFICER   </a:t>
            </a:r>
          </a:p>
        </p:txBody>
      </p:sp>
      <p:pic>
        <p:nvPicPr>
          <p:cNvPr id="51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564" y="3271434"/>
            <a:ext cx="2549214" cy="141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raphic 4" descr="Graphic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386" y="5363300"/>
            <a:ext cx="290107" cy="290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Graphic 8" descr="Graphic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386" y="5802055"/>
            <a:ext cx="290107" cy="290107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TextBox 10"/>
          <p:cNvSpPr txBox="1"/>
          <p:nvPr/>
        </p:nvSpPr>
        <p:spPr>
          <a:xfrm>
            <a:off x="9864494" y="5809962"/>
            <a:ext cx="2050085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betty@themarketninja.com</a:t>
            </a:r>
          </a:p>
        </p:txBody>
      </p:sp>
      <p:sp>
        <p:nvSpPr>
          <p:cNvPr id="523" name="TextBox 12"/>
          <p:cNvSpPr txBox="1"/>
          <p:nvPr/>
        </p:nvSpPr>
        <p:spPr>
          <a:xfrm>
            <a:off x="9874543" y="5383676"/>
            <a:ext cx="2050085" cy="22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310.435.8217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4437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NxtWork Glossary</a:t>
            </a:r>
          </a:p>
        </p:txBody>
      </p:sp>
      <p:sp>
        <p:nvSpPr>
          <p:cNvPr id="540" name="Rectangle 3"/>
          <p:cNvSpPr txBox="1"/>
          <p:nvPr/>
        </p:nvSpPr>
        <p:spPr>
          <a:xfrm>
            <a:off x="8948856" y="4817059"/>
            <a:ext cx="3004468" cy="39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0637" algn="ctr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At NxtWork we define senior leadership positions as roles in the C-Suite and  Board of Directors.   </a:t>
            </a:r>
          </a:p>
        </p:txBody>
      </p:sp>
      <p:sp>
        <p:nvSpPr>
          <p:cNvPr id="541" name="Rectangle 2"/>
          <p:cNvSpPr txBox="1"/>
          <p:nvPr/>
        </p:nvSpPr>
        <p:spPr>
          <a:xfrm>
            <a:off x="3720958" y="1382908"/>
            <a:ext cx="5807917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5E5FCC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Words matter.  Here is our guide to defining key NxtWork terms.</a:t>
            </a:r>
          </a:p>
        </p:txBody>
      </p:sp>
      <p:grpSp>
        <p:nvGrpSpPr>
          <p:cNvPr id="544" name="Pentagon 5"/>
          <p:cNvGrpSpPr/>
          <p:nvPr/>
        </p:nvGrpSpPr>
        <p:grpSpPr>
          <a:xfrm>
            <a:off x="6316167" y="1890389"/>
            <a:ext cx="2586974" cy="582063"/>
            <a:chOff x="0" y="-1"/>
            <a:chExt cx="2586973" cy="582062"/>
          </a:xfrm>
        </p:grpSpPr>
        <p:sp>
          <p:nvSpPr>
            <p:cNvPr id="542" name="Shape"/>
            <p:cNvSpPr/>
            <p:nvPr/>
          </p:nvSpPr>
          <p:spPr>
            <a:xfrm>
              <a:off x="-1" y="-2"/>
              <a:ext cx="2586974" cy="5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70" y="0"/>
                  </a:lnTo>
                  <a:lnTo>
                    <a:pt x="21600" y="10800"/>
                  </a:lnTo>
                  <a:lnTo>
                    <a:pt x="191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3" name="NxtWork"/>
            <p:cNvSpPr txBox="1"/>
            <p:nvPr/>
          </p:nvSpPr>
          <p:spPr>
            <a:xfrm>
              <a:off x="45719" y="124485"/>
              <a:ext cx="235001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NxtWork</a:t>
              </a:r>
            </a:p>
          </p:txBody>
        </p:sp>
      </p:grpSp>
      <p:grpSp>
        <p:nvGrpSpPr>
          <p:cNvPr id="547" name="Pentagon 8"/>
          <p:cNvGrpSpPr/>
          <p:nvPr/>
        </p:nvGrpSpPr>
        <p:grpSpPr>
          <a:xfrm>
            <a:off x="6316167" y="3309339"/>
            <a:ext cx="2586974" cy="582065"/>
            <a:chOff x="0" y="-1"/>
            <a:chExt cx="2586973" cy="582063"/>
          </a:xfrm>
        </p:grpSpPr>
        <p:sp>
          <p:nvSpPr>
            <p:cNvPr id="545" name="Shape"/>
            <p:cNvSpPr/>
            <p:nvPr/>
          </p:nvSpPr>
          <p:spPr>
            <a:xfrm>
              <a:off x="-1" y="-2"/>
              <a:ext cx="2586974" cy="5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70" y="0"/>
                  </a:lnTo>
                  <a:lnTo>
                    <a:pt x="21600" y="10800"/>
                  </a:lnTo>
                  <a:lnTo>
                    <a:pt x="191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E5F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6" name="WOC"/>
            <p:cNvSpPr txBox="1"/>
            <p:nvPr/>
          </p:nvSpPr>
          <p:spPr>
            <a:xfrm>
              <a:off x="45719" y="124485"/>
              <a:ext cx="235001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WOC</a:t>
              </a:r>
            </a:p>
          </p:txBody>
        </p:sp>
      </p:grpSp>
      <p:grpSp>
        <p:nvGrpSpPr>
          <p:cNvPr id="550" name="Pentagon 10"/>
          <p:cNvGrpSpPr/>
          <p:nvPr/>
        </p:nvGrpSpPr>
        <p:grpSpPr>
          <a:xfrm>
            <a:off x="6316167" y="4787676"/>
            <a:ext cx="2586974" cy="582064"/>
            <a:chOff x="0" y="-1"/>
            <a:chExt cx="2586973" cy="582063"/>
          </a:xfrm>
        </p:grpSpPr>
        <p:sp>
          <p:nvSpPr>
            <p:cNvPr id="548" name="Shape"/>
            <p:cNvSpPr/>
            <p:nvPr/>
          </p:nvSpPr>
          <p:spPr>
            <a:xfrm>
              <a:off x="-1" y="-2"/>
              <a:ext cx="2586974" cy="5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70" y="0"/>
                  </a:lnTo>
                  <a:lnTo>
                    <a:pt x="21600" y="10800"/>
                  </a:lnTo>
                  <a:lnTo>
                    <a:pt x="191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A00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9" name="Senior Leadership"/>
            <p:cNvSpPr txBox="1"/>
            <p:nvPr/>
          </p:nvSpPr>
          <p:spPr>
            <a:xfrm>
              <a:off x="45719" y="124485"/>
              <a:ext cx="235001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Senior Leadership</a:t>
              </a:r>
            </a:p>
          </p:txBody>
        </p:sp>
      </p:grpSp>
      <p:sp>
        <p:nvSpPr>
          <p:cNvPr id="551" name="Pentagon 12"/>
          <p:cNvSpPr/>
          <p:nvPr/>
        </p:nvSpPr>
        <p:spPr>
          <a:xfrm rot="10800000">
            <a:off x="3395738" y="2683846"/>
            <a:ext cx="2596416" cy="582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179" y="0"/>
                </a:lnTo>
                <a:lnTo>
                  <a:pt x="21600" y="10800"/>
                </a:lnTo>
                <a:lnTo>
                  <a:pt x="1917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D18B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2" name="Pentagon 13"/>
          <p:cNvSpPr/>
          <p:nvPr/>
        </p:nvSpPr>
        <p:spPr>
          <a:xfrm rot="10800000">
            <a:off x="3405185" y="4075229"/>
            <a:ext cx="2596416" cy="582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179" y="0"/>
                </a:lnTo>
                <a:lnTo>
                  <a:pt x="21600" y="10800"/>
                </a:lnTo>
                <a:lnTo>
                  <a:pt x="1917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E3C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3" name="Pentagon 14"/>
          <p:cNvSpPr/>
          <p:nvPr/>
        </p:nvSpPr>
        <p:spPr>
          <a:xfrm rot="10800000">
            <a:off x="3405187" y="5494773"/>
            <a:ext cx="2586971" cy="582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170" y="0"/>
                </a:lnTo>
                <a:lnTo>
                  <a:pt x="21600" y="10800"/>
                </a:lnTo>
                <a:lnTo>
                  <a:pt x="1917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5CD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4" name="TextBox 7"/>
          <p:cNvSpPr txBox="1"/>
          <p:nvPr/>
        </p:nvSpPr>
        <p:spPr>
          <a:xfrm>
            <a:off x="4084697" y="2776129"/>
            <a:ext cx="1432564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Women+</a:t>
            </a:r>
          </a:p>
        </p:txBody>
      </p:sp>
      <p:sp>
        <p:nvSpPr>
          <p:cNvPr id="555" name="TextBox 15"/>
          <p:cNvSpPr txBox="1"/>
          <p:nvPr/>
        </p:nvSpPr>
        <p:spPr>
          <a:xfrm>
            <a:off x="4202193" y="4195671"/>
            <a:ext cx="831053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BIPOC</a:t>
            </a:r>
          </a:p>
        </p:txBody>
      </p:sp>
      <p:sp>
        <p:nvSpPr>
          <p:cNvPr id="556" name="TextBox 16"/>
          <p:cNvSpPr txBox="1"/>
          <p:nvPr/>
        </p:nvSpPr>
        <p:spPr>
          <a:xfrm>
            <a:off x="3791722" y="5601137"/>
            <a:ext cx="1651993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Representation</a:t>
            </a:r>
          </a:p>
        </p:txBody>
      </p:sp>
      <p:sp>
        <p:nvSpPr>
          <p:cNvPr id="557" name="Rectangle 17"/>
          <p:cNvSpPr txBox="1"/>
          <p:nvPr/>
        </p:nvSpPr>
        <p:spPr>
          <a:xfrm>
            <a:off x="9041162" y="1968305"/>
            <a:ext cx="2811783" cy="39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0637" algn="ctr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Pronounced “next work.” A coined name derived from next + executive + network. </a:t>
            </a:r>
          </a:p>
        </p:txBody>
      </p:sp>
      <p:sp>
        <p:nvSpPr>
          <p:cNvPr id="558" name="Rectangle 18"/>
          <p:cNvSpPr txBox="1"/>
          <p:nvPr/>
        </p:nvSpPr>
        <p:spPr>
          <a:xfrm>
            <a:off x="299128" y="2699668"/>
            <a:ext cx="3060340" cy="555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0637" algn="ctr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NxtWork is not exclusive to people assigned female at birth. The term women+ is intended to capture the full range of underrepresented genders.</a:t>
            </a:r>
          </a:p>
        </p:txBody>
      </p:sp>
      <p:sp>
        <p:nvSpPr>
          <p:cNvPr id="559" name="Rectangle 19"/>
          <p:cNvSpPr txBox="1"/>
          <p:nvPr/>
        </p:nvSpPr>
        <p:spPr>
          <a:xfrm>
            <a:off x="9467815" y="3469564"/>
            <a:ext cx="1958473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20637" algn="ctr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Shorthand for women+ of color. </a:t>
            </a:r>
          </a:p>
        </p:txBody>
      </p:sp>
      <p:sp>
        <p:nvSpPr>
          <p:cNvPr id="560" name="Rectangle 20"/>
          <p:cNvSpPr txBox="1"/>
          <p:nvPr/>
        </p:nvSpPr>
        <p:spPr>
          <a:xfrm>
            <a:off x="628913" y="4195671"/>
            <a:ext cx="2394522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Black, indigenous, (and) people of color. </a:t>
            </a:r>
          </a:p>
        </p:txBody>
      </p:sp>
      <p:sp>
        <p:nvSpPr>
          <p:cNvPr id="561" name="Rectangle 22"/>
          <p:cNvSpPr txBox="1"/>
          <p:nvPr/>
        </p:nvSpPr>
        <p:spPr>
          <a:xfrm>
            <a:off x="354999" y="5506046"/>
            <a:ext cx="2939689" cy="555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0637" algn="ctr"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The minimum threshold of women+ representation in senior leadership roles is 30%. Anything less is failing. </a:t>
            </a:r>
          </a:p>
        </p:txBody>
      </p:sp>
      <p:sp>
        <p:nvSpPr>
          <p:cNvPr id="562" name="Rounded Rectangle 4"/>
          <p:cNvSpPr/>
          <p:nvPr/>
        </p:nvSpPr>
        <p:spPr>
          <a:xfrm>
            <a:off x="5992155" y="1874520"/>
            <a:ext cx="324017" cy="498348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68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Title 1"/>
          <p:cNvSpPr txBox="1">
            <a:spLocks noGrp="1"/>
          </p:cNvSpPr>
          <p:nvPr>
            <p:ph type="title"/>
          </p:nvPr>
        </p:nvSpPr>
        <p:spPr>
          <a:xfrm>
            <a:off x="1262741" y="1306284"/>
            <a:ext cx="3180103" cy="23077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1F8E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REFERENCES</a:t>
            </a:r>
          </a:p>
        </p:txBody>
      </p:sp>
      <p:sp>
        <p:nvSpPr>
          <p:cNvPr id="567" name="Rectangle 2"/>
          <p:cNvSpPr txBox="1"/>
          <p:nvPr/>
        </p:nvSpPr>
        <p:spPr>
          <a:xfrm>
            <a:off x="5183775" y="394833"/>
            <a:ext cx="6962503" cy="645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1)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https://www.piie.com/newsroom/press-releases/new-peterson-institute-research-over-21000-companies-globally-finds-women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2)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https://sites.law.berkeley.edu/sustainability-compliance/if-diversity-is-not-a-pipeline-problem/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3)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https://www.piie.com/newsroom/press-releases/new-peterson-institute-research-over-21000-companies-globally-finds-women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4)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https://www.mckinsey.com/~/media/mckinsey/business functions/organization/our insights/delivering through diversity/delivering-through-diversity_full-report.ashx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5)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https://hbr.org/2016/02/study-firms-with-more-women-in-the-c-suite-are-more-profitable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6)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https://www.mckinsey.com/business-functions/organization/our-insights/why-diversity-matters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https://hbr.org/2019/09/research-when-women-are-on-boards-male-ceos-are-less-overconfident?ab=at_art_art_1x1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  <a:endParaRPr sz="1600"/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8)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https://www.pewsocialtrends.org/2018/11/15/early-benchmarks-show-post-millennials-on-track-to-be-most-diverse-best-educated-generation-yet/</a:t>
            </a: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4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9)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 https://www.delawareinc.com/blog/california-board-diversity-public-companies/</a:t>
            </a:r>
            <a:r>
              <a:t> </a:t>
            </a:r>
          </a:p>
          <a:p>
            <a:pPr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1400">
                <a:solidFill>
                  <a:srgbClr val="2A2A2A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10)</a:t>
            </a:r>
            <a:r>
              <a:rPr u="sng">
                <a:solidFill>
                  <a:srgbClr val="0000FF"/>
                </a:solidFill>
              </a:rPr>
              <a:t> </a:t>
            </a:r>
            <a:r>
              <a:rPr u="sng">
                <a:solidFill>
                  <a:srgbClr val="0000FF"/>
                </a:solidFill>
                <a:hlinkClick r:id="rId12"/>
              </a:rPr>
              <a:t>https://www.gsb.stanford.edu/sites/default/files/publication-pdf/cgri-closer-look-82-diversity-among-f100.pdf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30" y="-2774208"/>
            <a:ext cx="9220201" cy="513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5" y="211086"/>
            <a:ext cx="11580888" cy="6437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38929" y="4475955"/>
            <a:ext cx="9220203" cy="513080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1293407" y="473018"/>
            <a:ext cx="11170872" cy="1325563"/>
          </a:xfrm>
          <a:prstGeom prst="rect">
            <a:avLst/>
          </a:prstGeom>
        </p:spPr>
        <p:txBody>
          <a:bodyPr/>
          <a:lstStyle/>
          <a:p>
            <a:pPr lvl="3">
              <a:defRPr sz="3200">
                <a:solidFill>
                  <a:srgbClr val="3C126E"/>
                </a:solidFill>
                <a:latin typeface="Europa-Bold"/>
                <a:ea typeface="Europa-Bold"/>
                <a:cs typeface="Europa-Bold"/>
                <a:sym typeface="Europa-Bold"/>
              </a:defRPr>
            </a:pPr>
            <a:r>
              <a:rPr lang="en-US" dirty="0"/>
              <a:t> </a:t>
            </a:r>
            <a:r>
              <a:rPr dirty="0"/>
              <a:t>The Problem            </a:t>
            </a:r>
            <a:r>
              <a:rPr lang="en-US" dirty="0"/>
              <a:t>       </a:t>
            </a:r>
            <a:r>
              <a:rPr dirty="0"/>
              <a:t>The Cause       </a:t>
            </a:r>
            <a:r>
              <a:rPr lang="en-US" dirty="0"/>
              <a:t>    </a:t>
            </a:r>
            <a:r>
              <a:rPr dirty="0"/>
              <a:t> How Diversity Helps</a:t>
            </a:r>
          </a:p>
        </p:txBody>
      </p:sp>
      <p:sp>
        <p:nvSpPr>
          <p:cNvPr id="114" name="Rectangle 2"/>
          <p:cNvSpPr txBox="1"/>
          <p:nvPr/>
        </p:nvSpPr>
        <p:spPr>
          <a:xfrm>
            <a:off x="1259969" y="2298537"/>
            <a:ext cx="2699519" cy="1989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Companies often express a desire to diversify senior leadership, </a:t>
            </a:r>
            <a:r>
              <a:rPr b="1" dirty="0"/>
              <a:t>but very few succeed</a:t>
            </a:r>
            <a:r>
              <a:rPr dirty="0"/>
              <a:t>.  </a:t>
            </a:r>
          </a:p>
        </p:txBody>
      </p:sp>
      <p:sp>
        <p:nvSpPr>
          <p:cNvPr id="115" name="Rectangle 3"/>
          <p:cNvSpPr txBox="1"/>
          <p:nvPr/>
        </p:nvSpPr>
        <p:spPr>
          <a:xfrm>
            <a:off x="4624230" y="2263781"/>
            <a:ext cx="3075571" cy="238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The decision-makers responsible for filling roles on the </a:t>
            </a:r>
            <a:r>
              <a:rPr lang="en-US" dirty="0"/>
              <a:t>b</a:t>
            </a:r>
            <a:r>
              <a:rPr dirty="0"/>
              <a:t>oard and C-</a:t>
            </a:r>
            <a:r>
              <a:rPr lang="en-US" dirty="0"/>
              <a:t>s</a:t>
            </a:r>
            <a:r>
              <a:rPr dirty="0"/>
              <a:t>uite often lack the network to diversify their pipeline.</a:t>
            </a:r>
          </a:p>
        </p:txBody>
      </p:sp>
      <p:sp>
        <p:nvSpPr>
          <p:cNvPr id="116" name="Rectangle 5"/>
          <p:cNvSpPr txBox="1"/>
          <p:nvPr/>
        </p:nvSpPr>
        <p:spPr>
          <a:xfrm>
            <a:off x="8232512" y="1841337"/>
            <a:ext cx="3075571" cy="2777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500"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algn="ctr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Companies with a </a:t>
            </a:r>
            <a:r>
              <a:rPr b="1" dirty="0"/>
              <a:t>minimum diversity metric of 30%</a:t>
            </a:r>
            <a:r>
              <a:rPr dirty="0"/>
              <a:t> in their </a:t>
            </a:r>
            <a:r>
              <a:rPr lang="en-US" dirty="0"/>
              <a:t>b</a:t>
            </a:r>
            <a:r>
              <a:rPr dirty="0"/>
              <a:t>oard and C-</a:t>
            </a:r>
            <a:r>
              <a:rPr lang="en-US" dirty="0"/>
              <a:t>s</a:t>
            </a:r>
            <a:r>
              <a:rPr dirty="0"/>
              <a:t>uite are proven to be </a:t>
            </a:r>
            <a:r>
              <a:rPr b="1" dirty="0"/>
              <a:t>6% more profitable.</a:t>
            </a:r>
            <a:r>
              <a:rPr b="1" baseline="30000" dirty="0"/>
              <a:t>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510604" y="228600"/>
            <a:ext cx="5376629" cy="13997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300">
                <a:solidFill>
                  <a:srgbClr val="F1F8ED"/>
                </a:solidFill>
                <a:latin typeface="Europa-Bold"/>
                <a:ea typeface="Europa-Bold"/>
                <a:cs typeface="Europa-Bold"/>
                <a:sym typeface="Europa-Bold"/>
              </a:defRPr>
            </a:lvl1pPr>
          </a:lstStyle>
          <a:p>
            <a:r>
              <a:rPr sz="4000" dirty="0"/>
              <a:t>The </a:t>
            </a:r>
            <a:r>
              <a:rPr sz="4000" dirty="0" err="1"/>
              <a:t>NxtWork</a:t>
            </a:r>
            <a:r>
              <a:rPr sz="4000" dirty="0"/>
              <a:t> Story</a:t>
            </a:r>
          </a:p>
        </p:txBody>
      </p:sp>
      <p:sp>
        <p:nvSpPr>
          <p:cNvPr id="145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510604" y="2057400"/>
            <a:ext cx="5585396" cy="38115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1000"/>
              </a:lnSpc>
              <a:defRPr sz="1400" spc="200">
                <a:solidFill>
                  <a:schemeClr val="accent6"/>
                </a:solidFill>
              </a:defRPr>
            </a:pPr>
            <a:r>
              <a:rPr sz="2000" dirty="0"/>
              <a:t>In February 2020, our founders started hosting monthly gatherings of high-performing women+ leaders from their professional networks. </a:t>
            </a:r>
          </a:p>
          <a:p>
            <a:pPr>
              <a:lnSpc>
                <a:spcPct val="81000"/>
              </a:lnSpc>
              <a:defRPr sz="1400" b="1" spc="200">
                <a:solidFill>
                  <a:schemeClr val="accent6"/>
                </a:solidFill>
              </a:defRPr>
            </a:pPr>
            <a:r>
              <a:rPr sz="2000" dirty="0"/>
              <a:t>The goal: foster a community built on sharing ideas. </a:t>
            </a:r>
          </a:p>
          <a:p>
            <a:pPr>
              <a:lnSpc>
                <a:spcPct val="81000"/>
              </a:lnSpc>
              <a:defRPr sz="1400" spc="200">
                <a:solidFill>
                  <a:schemeClr val="accent6"/>
                </a:solidFill>
              </a:defRPr>
            </a:pPr>
            <a:r>
              <a:rPr sz="2000" dirty="0"/>
              <a:t>By the summer of that year, the group’s work took on new meaning. They saw companies promising to invest in a more diverse, inclusive workforce. But few organizations have created real change, particularly in positions of senior leadership. </a:t>
            </a:r>
          </a:p>
          <a:p>
            <a:pPr>
              <a:lnSpc>
                <a:spcPct val="81000"/>
              </a:lnSpc>
              <a:defRPr sz="1400" b="1" spc="200">
                <a:solidFill>
                  <a:schemeClr val="accent6"/>
                </a:solidFill>
              </a:defRPr>
            </a:pPr>
            <a:r>
              <a:rPr sz="2000" dirty="0" err="1"/>
              <a:t>NxtWork</a:t>
            </a:r>
            <a:r>
              <a:rPr sz="2000" dirty="0"/>
              <a:t> was founded to end organizational lip service, and create real change. </a:t>
            </a:r>
          </a:p>
        </p:txBody>
      </p:sp>
      <p:pic>
        <p:nvPicPr>
          <p:cNvPr id="146" name="Picture 6" descr="Picture 6"/>
          <p:cNvPicPr>
            <a:picLocks noChangeAspect="1"/>
          </p:cNvPicPr>
          <p:nvPr/>
        </p:nvPicPr>
        <p:blipFill>
          <a:blip r:embed="rId3"/>
          <a:srcRect l="49464"/>
          <a:stretch>
            <a:fillRect/>
          </a:stretch>
        </p:blipFill>
        <p:spPr>
          <a:xfrm>
            <a:off x="6095998" y="0"/>
            <a:ext cx="622803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raphic 5" descr="Graphic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973" y="2394380"/>
            <a:ext cx="3137631" cy="3137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9" y="-15499"/>
            <a:ext cx="12538131" cy="678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116" y="185833"/>
            <a:ext cx="14053330" cy="780095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837457" y="1783245"/>
            <a:ext cx="10832215" cy="2387602"/>
          </a:xfrm>
          <a:prstGeom prst="rect">
            <a:avLst/>
          </a:prstGeom>
        </p:spPr>
        <p:txBody>
          <a:bodyPr/>
          <a:lstStyle>
            <a:lvl1pPr>
              <a:defRPr sz="4100">
                <a:solidFill>
                  <a:schemeClr val="accent6"/>
                </a:solidFill>
              </a:defRPr>
            </a:lvl1pPr>
          </a:lstStyle>
          <a:p>
            <a:r>
              <a:rPr dirty="0" err="1"/>
              <a:t>NxtWork</a:t>
            </a:r>
            <a:r>
              <a:rPr dirty="0"/>
              <a:t> brings value to organizations – and society as a whole – by connecting key leaders on Boards and in C-</a:t>
            </a:r>
            <a:r>
              <a:rPr lang="en-US" dirty="0"/>
              <a:t>s</a:t>
            </a:r>
            <a:r>
              <a:rPr dirty="0"/>
              <a:t>uites to our highly qualified network of women+ executives.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5250934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F8ED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Our Mission</a:t>
            </a:r>
          </a:p>
        </p:txBody>
      </p:sp>
      <p:pic>
        <p:nvPicPr>
          <p:cNvPr id="153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22" y="675487"/>
            <a:ext cx="1652357" cy="709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/>
          <p:nvPr/>
        </p:nvSpPr>
        <p:spPr>
          <a:xfrm>
            <a:off x="-3" y="-2453"/>
            <a:ext cx="12431954" cy="6148560"/>
          </a:xfrm>
          <a:prstGeom prst="rect">
            <a:avLst/>
          </a:prstGeom>
          <a:solidFill>
            <a:srgbClr val="55CD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8556"/>
            <a:ext cx="12431949" cy="7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The NxtWork Difference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6A3F8F-B2EC-AD42-84DC-F8B66C89D8FC}"/>
              </a:ext>
            </a:extLst>
          </p:cNvPr>
          <p:cNvSpPr/>
          <p:nvPr/>
        </p:nvSpPr>
        <p:spPr>
          <a:xfrm>
            <a:off x="1004339" y="1394085"/>
            <a:ext cx="2248525" cy="382249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0AEFBD-D86C-F04A-BCBF-28658DB64895}"/>
              </a:ext>
            </a:extLst>
          </p:cNvPr>
          <p:cNvSpPr/>
          <p:nvPr/>
        </p:nvSpPr>
        <p:spPr>
          <a:xfrm>
            <a:off x="3698323" y="1394085"/>
            <a:ext cx="2248525" cy="38224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25B1DB-DA30-3641-958B-DB7D8826189E}"/>
              </a:ext>
            </a:extLst>
          </p:cNvPr>
          <p:cNvSpPr/>
          <p:nvPr/>
        </p:nvSpPr>
        <p:spPr>
          <a:xfrm>
            <a:off x="6392307" y="1394085"/>
            <a:ext cx="2248525" cy="38224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9EB1CD-4CF7-9C40-99FA-46DA930B0274}"/>
              </a:ext>
            </a:extLst>
          </p:cNvPr>
          <p:cNvSpPr/>
          <p:nvPr/>
        </p:nvSpPr>
        <p:spPr>
          <a:xfrm>
            <a:off x="9086291" y="1394085"/>
            <a:ext cx="2248525" cy="3822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583F8F-F6EF-7143-A265-7808B0A493B7}"/>
              </a:ext>
            </a:extLst>
          </p:cNvPr>
          <p:cNvSpPr/>
          <p:nvPr/>
        </p:nvSpPr>
        <p:spPr>
          <a:xfrm>
            <a:off x="985290" y="2748876"/>
            <a:ext cx="224717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ctr" defTabSz="228600" hangingPunct="1">
              <a:buSzPct val="100000"/>
              <a:defRPr sz="145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is the only organization of its kind devoted to creating direct relationships between diverse women leaders, </a:t>
            </a:r>
          </a:p>
          <a:p>
            <a:pPr marL="14288" indent="-14288" algn="ctr" defTabSz="228600" hangingPunct="1">
              <a:buSzPct val="100000"/>
              <a:defRPr sz="145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c-suites and boards.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4477E-45D1-9C49-B738-87E33C47FAC3}"/>
              </a:ext>
            </a:extLst>
          </p:cNvPr>
          <p:cNvSpPr/>
          <p:nvPr/>
        </p:nvSpPr>
        <p:spPr>
          <a:xfrm>
            <a:off x="3650647" y="2739140"/>
            <a:ext cx="22471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3175" algn="ctr" defTabSz="228600" hangingPunct="1">
              <a:buSzPct val="100000"/>
              <a:defRPr sz="145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is effective where coaching, mentoring, or leadership development programs often backfire. While important, these initiatives devalue accrued accomplishment and reinforce established power hierarchies.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2B58D-F22B-B84D-8DBC-008D3C8035F4}"/>
              </a:ext>
            </a:extLst>
          </p:cNvPr>
          <p:cNvSpPr/>
          <p:nvPr/>
        </p:nvSpPr>
        <p:spPr>
          <a:xfrm>
            <a:off x="6549703" y="2748876"/>
            <a:ext cx="193373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ctr" defTabSz="228600" hangingPunct="1">
              <a:buSzPct val="100000"/>
              <a:defRPr sz="145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is also not an executive recruiting or job-matching tool or DE&amp;I consulting service.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55AEC-455F-AA49-A28D-93851B1DE2DA}"/>
              </a:ext>
            </a:extLst>
          </p:cNvPr>
          <p:cNvSpPr/>
          <p:nvPr/>
        </p:nvSpPr>
        <p:spPr>
          <a:xfrm>
            <a:off x="9146615" y="2768605"/>
            <a:ext cx="2127875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228600" hangingPunct="1">
              <a:buSzPct val="100000"/>
              <a:defRPr sz="145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Instead, NxtWork develops organic, trusted, 1-to-1 relationships with diverse women leaders who share your business priorities.</a:t>
            </a:r>
          </a:p>
        </p:txBody>
      </p:sp>
      <p:pic>
        <p:nvPicPr>
          <p:cNvPr id="10" name="Graphic 9" descr="Cycle with people">
            <a:extLst>
              <a:ext uri="{FF2B5EF4-FFF2-40B4-BE49-F238E27FC236}">
                <a16:creationId xmlns:a16="http://schemas.microsoft.com/office/drawing/2014/main" id="{956BB55F-83C0-BA41-B14A-8B465B3A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401" y="1677787"/>
            <a:ext cx="914400" cy="914400"/>
          </a:xfrm>
          <a:prstGeom prst="rect">
            <a:avLst/>
          </a:prstGeom>
        </p:spPr>
      </p:pic>
      <p:pic>
        <p:nvPicPr>
          <p:cNvPr id="15" name="Graphic 14" descr="Group of women">
            <a:extLst>
              <a:ext uri="{FF2B5EF4-FFF2-40B4-BE49-F238E27FC236}">
                <a16:creationId xmlns:a16="http://schemas.microsoft.com/office/drawing/2014/main" id="{DDC817CF-CFEB-C04E-941C-0DCC3818A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7949" y="1722730"/>
            <a:ext cx="849273" cy="849273"/>
          </a:xfrm>
          <a:prstGeom prst="rect">
            <a:avLst/>
          </a:prstGeom>
        </p:spPr>
      </p:pic>
      <p:pic>
        <p:nvPicPr>
          <p:cNvPr id="17" name="Graphic 16" descr="Target Audience">
            <a:extLst>
              <a:ext uri="{FF2B5EF4-FFF2-40B4-BE49-F238E27FC236}">
                <a16:creationId xmlns:a16="http://schemas.microsoft.com/office/drawing/2014/main" id="{4D73ACE5-3D08-E249-AD9A-E4EDBADF0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9368" y="1670560"/>
            <a:ext cx="914400" cy="914400"/>
          </a:xfrm>
          <a:prstGeom prst="rect">
            <a:avLst/>
          </a:prstGeom>
        </p:spPr>
      </p:pic>
      <p:pic>
        <p:nvPicPr>
          <p:cNvPr id="19" name="Graphic 18" descr="Group brainstorm">
            <a:extLst>
              <a:ext uri="{FF2B5EF4-FFF2-40B4-BE49-F238E27FC236}">
                <a16:creationId xmlns:a16="http://schemas.microsoft.com/office/drawing/2014/main" id="{3AF1E923-1F5A-7C40-A682-815AEB333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5556" y="1641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1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/>
          <p:nvPr/>
        </p:nvSpPr>
        <p:spPr>
          <a:xfrm>
            <a:off x="-119978" y="-9199"/>
            <a:ext cx="12431954" cy="6148560"/>
          </a:xfrm>
          <a:prstGeom prst="rect">
            <a:avLst/>
          </a:prstGeom>
          <a:solidFill>
            <a:srgbClr val="55CD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8556"/>
            <a:ext cx="12431949" cy="7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rPr lang="en-US" dirty="0"/>
              <a:t>Our Approach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ED0ABD-09F3-C34A-8B11-C275621E8FF8}"/>
              </a:ext>
            </a:extLst>
          </p:cNvPr>
          <p:cNvSpPr/>
          <p:nvPr/>
        </p:nvSpPr>
        <p:spPr>
          <a:xfrm>
            <a:off x="860175" y="1781157"/>
            <a:ext cx="2947212" cy="2951197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0073B7-BD80-5F41-B5CF-DD3892403586}"/>
              </a:ext>
            </a:extLst>
          </p:cNvPr>
          <p:cNvSpPr/>
          <p:nvPr/>
        </p:nvSpPr>
        <p:spPr>
          <a:xfrm>
            <a:off x="4542500" y="1781158"/>
            <a:ext cx="2947212" cy="2951197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FDE091-57EB-1E43-82DC-7DC341F747CB}"/>
              </a:ext>
            </a:extLst>
          </p:cNvPr>
          <p:cNvSpPr/>
          <p:nvPr/>
        </p:nvSpPr>
        <p:spPr>
          <a:xfrm>
            <a:off x="8384614" y="1781158"/>
            <a:ext cx="2947212" cy="2951197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21EFDD-6292-D040-915E-2AFAFE03EA51}"/>
              </a:ext>
            </a:extLst>
          </p:cNvPr>
          <p:cNvCxnSpPr>
            <a:cxnSpLocks/>
          </p:cNvCxnSpPr>
          <p:nvPr/>
        </p:nvCxnSpPr>
        <p:spPr>
          <a:xfrm>
            <a:off x="3773013" y="2352510"/>
            <a:ext cx="3888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ABBFC6-FF03-054A-A412-5363DDC71713}"/>
              </a:ext>
            </a:extLst>
          </p:cNvPr>
          <p:cNvCxnSpPr>
            <a:cxnSpLocks/>
          </p:cNvCxnSpPr>
          <p:nvPr/>
        </p:nvCxnSpPr>
        <p:spPr>
          <a:xfrm flipV="1">
            <a:off x="4146050" y="2366262"/>
            <a:ext cx="0" cy="1462109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87E381-721A-CE49-A98E-EA6835E61E22}"/>
              </a:ext>
            </a:extLst>
          </p:cNvPr>
          <p:cNvCxnSpPr/>
          <p:nvPr/>
        </p:nvCxnSpPr>
        <p:spPr>
          <a:xfrm>
            <a:off x="4130872" y="3859311"/>
            <a:ext cx="358213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68EBBF-0C88-664F-ABE9-F4E871282635}"/>
              </a:ext>
            </a:extLst>
          </p:cNvPr>
          <p:cNvCxnSpPr>
            <a:cxnSpLocks/>
          </p:cNvCxnSpPr>
          <p:nvPr/>
        </p:nvCxnSpPr>
        <p:spPr>
          <a:xfrm>
            <a:off x="7489712" y="3828371"/>
            <a:ext cx="3888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7F0AB0-A852-FE49-894E-624E53E4A025}"/>
              </a:ext>
            </a:extLst>
          </p:cNvPr>
          <p:cNvCxnSpPr>
            <a:cxnSpLocks/>
          </p:cNvCxnSpPr>
          <p:nvPr/>
        </p:nvCxnSpPr>
        <p:spPr>
          <a:xfrm flipV="1">
            <a:off x="7855713" y="2334027"/>
            <a:ext cx="0" cy="1462109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52E3FC-3B15-5E49-B572-1D033C3EFAF6}"/>
              </a:ext>
            </a:extLst>
          </p:cNvPr>
          <p:cNvCxnSpPr/>
          <p:nvPr/>
        </p:nvCxnSpPr>
        <p:spPr>
          <a:xfrm>
            <a:off x="7846436" y="2322255"/>
            <a:ext cx="358213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B8783-3FB1-214A-8131-B2652F80E360}"/>
              </a:ext>
            </a:extLst>
          </p:cNvPr>
          <p:cNvSpPr/>
          <p:nvPr/>
        </p:nvSpPr>
        <p:spPr>
          <a:xfrm>
            <a:off x="1264390" y="2322125"/>
            <a:ext cx="208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457200" hangingPunct="1">
              <a:buSzPct val="100000"/>
              <a:defRPr sz="120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5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fosters direct, 1-to-1 affiliation and engagement to address immediate business challenges with the essential perspectives and business acumen of diverse women leaders.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B54D90-CD50-134A-A04C-D8CCEAAE3A4C}"/>
              </a:ext>
            </a:extLst>
          </p:cNvPr>
          <p:cNvSpPr/>
          <p:nvPr/>
        </p:nvSpPr>
        <p:spPr>
          <a:xfrm>
            <a:off x="4930461" y="2402675"/>
            <a:ext cx="2155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457200" hangingPunct="1">
              <a:buSzPct val="100000"/>
              <a:defRPr sz="120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500" dirty="0" err="1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NxtWork’s</a:t>
            </a:r>
            <a:r>
              <a:rPr lang="en-US" sz="15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 approach is based on the premise that solutions to community problems already exist within the community.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3943D5-A4C4-EB45-A85F-85C9C28AFFBF}"/>
              </a:ext>
            </a:extLst>
          </p:cNvPr>
          <p:cNvSpPr/>
          <p:nvPr/>
        </p:nvSpPr>
        <p:spPr>
          <a:xfrm>
            <a:off x="8811106" y="2268730"/>
            <a:ext cx="20942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 defTabSz="457200" hangingPunct="1">
              <a:buSzPct val="100000"/>
              <a:defRPr sz="120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500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NxtWork women already have a presence in your business community. You just don’t know them. Yet. Once you do, hire them, engage them; you’ll see the benefits in months, not years.</a:t>
            </a:r>
          </a:p>
        </p:txBody>
      </p:sp>
    </p:spTree>
    <p:extLst>
      <p:ext uri="{BB962C8B-B14F-4D97-AF65-F5344CB8AC3E}">
        <p14:creationId xmlns:p14="http://schemas.microsoft.com/office/powerpoint/2010/main" val="26456058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0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9303"/>
            <a:ext cx="12192000" cy="75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Diagram 4"/>
          <p:cNvGrpSpPr/>
          <p:nvPr/>
        </p:nvGrpSpPr>
        <p:grpSpPr>
          <a:xfrm>
            <a:off x="1761782" y="1462731"/>
            <a:ext cx="8800464" cy="3259435"/>
            <a:chOff x="-1" y="-2"/>
            <a:chExt cx="8800463" cy="3259434"/>
          </a:xfrm>
        </p:grpSpPr>
        <p:grpSp>
          <p:nvGrpSpPr>
            <p:cNvPr id="169" name="Group"/>
            <p:cNvGrpSpPr/>
            <p:nvPr/>
          </p:nvGrpSpPr>
          <p:grpSpPr>
            <a:xfrm>
              <a:off x="-2" y="-3"/>
              <a:ext cx="1629721" cy="977834"/>
              <a:chOff x="0" y="-1"/>
              <a:chExt cx="1629719" cy="977833"/>
            </a:xfrm>
          </p:grpSpPr>
          <p:sp>
            <p:nvSpPr>
              <p:cNvPr id="167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68" name="B2B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B2B</a:t>
                </a:r>
              </a:p>
            </p:txBody>
          </p:sp>
        </p:grpSp>
        <p:grpSp>
          <p:nvGrpSpPr>
            <p:cNvPr id="172" name="Group"/>
            <p:cNvGrpSpPr/>
            <p:nvPr/>
          </p:nvGrpSpPr>
          <p:grpSpPr>
            <a:xfrm>
              <a:off x="1792684" y="-3"/>
              <a:ext cx="1629721" cy="977834"/>
              <a:chOff x="0" y="-1"/>
              <a:chExt cx="1629719" cy="977833"/>
            </a:xfrm>
          </p:grpSpPr>
          <p:sp>
            <p:nvSpPr>
              <p:cNvPr id="170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87143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Change Management"/>
              <p:cNvSpPr txBox="1"/>
              <p:nvPr/>
            </p:nvSpPr>
            <p:spPr>
              <a:xfrm>
                <a:off x="0" y="162995"/>
                <a:ext cx="1629719" cy="651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Change Management</a:t>
                </a:r>
              </a:p>
            </p:txBody>
          </p:sp>
        </p:grpSp>
        <p:grpSp>
          <p:nvGrpSpPr>
            <p:cNvPr id="175" name="Group"/>
            <p:cNvGrpSpPr/>
            <p:nvPr/>
          </p:nvGrpSpPr>
          <p:grpSpPr>
            <a:xfrm>
              <a:off x="3585369" y="-3"/>
              <a:ext cx="1629721" cy="977834"/>
              <a:chOff x="0" y="-1"/>
              <a:chExt cx="1629719" cy="977833"/>
            </a:xfrm>
          </p:grpSpPr>
          <p:sp>
            <p:nvSpPr>
              <p:cNvPr id="173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84286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4" name="Commercial Products"/>
              <p:cNvSpPr txBox="1"/>
              <p:nvPr/>
            </p:nvSpPr>
            <p:spPr>
              <a:xfrm>
                <a:off x="0" y="162995"/>
                <a:ext cx="1629719" cy="651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Commercial Products</a:t>
                </a:r>
              </a:p>
            </p:txBody>
          </p:sp>
        </p:grpSp>
        <p:grpSp>
          <p:nvGrpSpPr>
            <p:cNvPr id="178" name="Group"/>
            <p:cNvGrpSpPr/>
            <p:nvPr/>
          </p:nvGrpSpPr>
          <p:grpSpPr>
            <a:xfrm>
              <a:off x="5378055" y="-3"/>
              <a:ext cx="1629721" cy="977834"/>
              <a:chOff x="0" y="-1"/>
              <a:chExt cx="1629719" cy="977833"/>
            </a:xfrm>
          </p:grpSpPr>
          <p:sp>
            <p:nvSpPr>
              <p:cNvPr id="176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81429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7" name="Consulting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Consulting</a:t>
                </a:r>
              </a:p>
            </p:txBody>
          </p:sp>
        </p:grpSp>
        <p:grpSp>
          <p:nvGrpSpPr>
            <p:cNvPr id="181" name="Group"/>
            <p:cNvGrpSpPr/>
            <p:nvPr/>
          </p:nvGrpSpPr>
          <p:grpSpPr>
            <a:xfrm>
              <a:off x="7170741" y="-3"/>
              <a:ext cx="1629721" cy="977834"/>
              <a:chOff x="0" y="-1"/>
              <a:chExt cx="1629719" cy="977833"/>
            </a:xfrm>
          </p:grpSpPr>
          <p:sp>
            <p:nvSpPr>
              <p:cNvPr id="179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78571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0" name="Cyber Security &amp; Privacy"/>
              <p:cNvSpPr txBox="1"/>
              <p:nvPr/>
            </p:nvSpPr>
            <p:spPr>
              <a:xfrm>
                <a:off x="0" y="162995"/>
                <a:ext cx="1629719" cy="651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Cyber Security &amp; Privacy</a:t>
                </a:r>
              </a:p>
            </p:txBody>
          </p:sp>
        </p:grpSp>
        <p:grpSp>
          <p:nvGrpSpPr>
            <p:cNvPr id="184" name="Group"/>
            <p:cNvGrpSpPr/>
            <p:nvPr/>
          </p:nvGrpSpPr>
          <p:grpSpPr>
            <a:xfrm>
              <a:off x="-2" y="1140799"/>
              <a:ext cx="1629721" cy="977834"/>
              <a:chOff x="0" y="-1"/>
              <a:chExt cx="1629719" cy="977833"/>
            </a:xfrm>
          </p:grpSpPr>
          <p:sp>
            <p:nvSpPr>
              <p:cNvPr id="182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75714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3" name="Finance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Finance</a:t>
                </a:r>
              </a:p>
            </p:txBody>
          </p:sp>
        </p:grpSp>
        <p:grpSp>
          <p:nvGrpSpPr>
            <p:cNvPr id="187" name="Group"/>
            <p:cNvGrpSpPr/>
            <p:nvPr/>
          </p:nvGrpSpPr>
          <p:grpSpPr>
            <a:xfrm>
              <a:off x="1792684" y="1140799"/>
              <a:ext cx="1629721" cy="977834"/>
              <a:chOff x="0" y="-1"/>
              <a:chExt cx="1629719" cy="977833"/>
            </a:xfrm>
          </p:grpSpPr>
          <p:sp>
            <p:nvSpPr>
              <p:cNvPr id="185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72857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6" name="Healthcare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Healthcare</a:t>
                </a:r>
              </a:p>
            </p:txBody>
          </p:sp>
        </p:grpSp>
        <p:grpSp>
          <p:nvGrpSpPr>
            <p:cNvPr id="190" name="Group"/>
            <p:cNvGrpSpPr/>
            <p:nvPr/>
          </p:nvGrpSpPr>
          <p:grpSpPr>
            <a:xfrm>
              <a:off x="3585369" y="1140799"/>
              <a:ext cx="1629721" cy="977834"/>
              <a:chOff x="0" y="-1"/>
              <a:chExt cx="1629719" cy="977833"/>
            </a:xfrm>
          </p:grpSpPr>
          <p:sp>
            <p:nvSpPr>
              <p:cNvPr id="188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70000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9" name="Legal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Legal</a:t>
                </a:r>
              </a:p>
            </p:txBody>
          </p:sp>
        </p:grpSp>
        <p:grpSp>
          <p:nvGrpSpPr>
            <p:cNvPr id="193" name="Group"/>
            <p:cNvGrpSpPr/>
            <p:nvPr/>
          </p:nvGrpSpPr>
          <p:grpSpPr>
            <a:xfrm>
              <a:off x="5378055" y="1140799"/>
              <a:ext cx="1629721" cy="977834"/>
              <a:chOff x="0" y="-1"/>
              <a:chExt cx="1629719" cy="977833"/>
            </a:xfrm>
          </p:grpSpPr>
          <p:sp>
            <p:nvSpPr>
              <p:cNvPr id="191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67143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2" name="M&amp;A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M&amp;A</a:t>
                </a:r>
              </a:p>
            </p:txBody>
          </p:sp>
        </p:grpSp>
        <p:grpSp>
          <p:nvGrpSpPr>
            <p:cNvPr id="196" name="Group"/>
            <p:cNvGrpSpPr/>
            <p:nvPr/>
          </p:nvGrpSpPr>
          <p:grpSpPr>
            <a:xfrm>
              <a:off x="7170741" y="1140799"/>
              <a:ext cx="1629721" cy="977834"/>
              <a:chOff x="0" y="-1"/>
              <a:chExt cx="1629719" cy="977833"/>
            </a:xfrm>
          </p:grpSpPr>
          <p:sp>
            <p:nvSpPr>
              <p:cNvPr id="194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64285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5" name="Marketing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Marketing</a:t>
                </a:r>
              </a:p>
            </p:txBody>
          </p:sp>
        </p:grpSp>
        <p:grpSp>
          <p:nvGrpSpPr>
            <p:cNvPr id="199" name="Group"/>
            <p:cNvGrpSpPr/>
            <p:nvPr/>
          </p:nvGrpSpPr>
          <p:grpSpPr>
            <a:xfrm>
              <a:off x="-2" y="2281599"/>
              <a:ext cx="1629721" cy="977834"/>
              <a:chOff x="0" y="-1"/>
              <a:chExt cx="1629719" cy="977833"/>
            </a:xfrm>
          </p:grpSpPr>
          <p:sp>
            <p:nvSpPr>
              <p:cNvPr id="197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61429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8" name="Media &amp; Entertainment"/>
              <p:cNvSpPr txBox="1"/>
              <p:nvPr/>
            </p:nvSpPr>
            <p:spPr>
              <a:xfrm>
                <a:off x="0" y="162995"/>
                <a:ext cx="1629719" cy="651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Media &amp; Entertainment</a:t>
                </a:r>
              </a:p>
            </p:txBody>
          </p:sp>
        </p:grpSp>
        <p:grpSp>
          <p:nvGrpSpPr>
            <p:cNvPr id="202" name="Group"/>
            <p:cNvGrpSpPr/>
            <p:nvPr/>
          </p:nvGrpSpPr>
          <p:grpSpPr>
            <a:xfrm>
              <a:off x="1792684" y="2281599"/>
              <a:ext cx="1629721" cy="977834"/>
              <a:chOff x="0" y="-1"/>
              <a:chExt cx="1629719" cy="977833"/>
            </a:xfrm>
          </p:grpSpPr>
          <p:sp>
            <p:nvSpPr>
              <p:cNvPr id="200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58571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1" name="Private Equity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Private Equity</a:t>
                </a:r>
              </a:p>
            </p:txBody>
          </p:sp>
        </p:grpSp>
        <p:grpSp>
          <p:nvGrpSpPr>
            <p:cNvPr id="205" name="Group"/>
            <p:cNvGrpSpPr/>
            <p:nvPr/>
          </p:nvGrpSpPr>
          <p:grpSpPr>
            <a:xfrm>
              <a:off x="3585369" y="2281599"/>
              <a:ext cx="1629721" cy="977834"/>
              <a:chOff x="0" y="-1"/>
              <a:chExt cx="1629719" cy="977833"/>
            </a:xfrm>
          </p:grpSpPr>
          <p:sp>
            <p:nvSpPr>
              <p:cNvPr id="203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55714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4" name="Sales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Sales</a:t>
                </a:r>
              </a:p>
            </p:txBody>
          </p:sp>
        </p:grpSp>
        <p:grpSp>
          <p:nvGrpSpPr>
            <p:cNvPr id="208" name="Group"/>
            <p:cNvGrpSpPr/>
            <p:nvPr/>
          </p:nvGrpSpPr>
          <p:grpSpPr>
            <a:xfrm>
              <a:off x="5378055" y="2281599"/>
              <a:ext cx="1629721" cy="977834"/>
              <a:chOff x="0" y="-1"/>
              <a:chExt cx="1629719" cy="977833"/>
            </a:xfrm>
          </p:grpSpPr>
          <p:sp>
            <p:nvSpPr>
              <p:cNvPr id="206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52856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7" name="Technology"/>
              <p:cNvSpPr txBox="1"/>
              <p:nvPr/>
            </p:nvSpPr>
            <p:spPr>
              <a:xfrm>
                <a:off x="0" y="297102"/>
                <a:ext cx="1629719" cy="383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Technology</a:t>
                </a:r>
              </a:p>
            </p:txBody>
          </p:sp>
        </p:grpSp>
        <p:grpSp>
          <p:nvGrpSpPr>
            <p:cNvPr id="211" name="Group"/>
            <p:cNvGrpSpPr/>
            <p:nvPr/>
          </p:nvGrpSpPr>
          <p:grpSpPr>
            <a:xfrm>
              <a:off x="7170741" y="2281599"/>
              <a:ext cx="1629721" cy="977834"/>
              <a:chOff x="0" y="-1"/>
              <a:chExt cx="1629719" cy="977833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-1" y="-2"/>
                <a:ext cx="1629719" cy="977835"/>
              </a:xfrm>
              <a:prstGeom prst="rect">
                <a:avLst/>
              </a:prstGeom>
              <a:solidFill>
                <a:schemeClr val="accent4">
                  <a:alpha val="49999"/>
                </a:scheme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10" name="Wealth Management"/>
              <p:cNvSpPr txBox="1"/>
              <p:nvPr/>
            </p:nvSpPr>
            <p:spPr>
              <a:xfrm>
                <a:off x="0" y="162995"/>
                <a:ext cx="1629719" cy="651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2387" tIns="72387" rIns="72387" bIns="72387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t>Wealth Management</a:t>
                </a:r>
              </a:p>
            </p:txBody>
          </p:sp>
        </p:grpSp>
      </p:grpSp>
      <p:grpSp>
        <p:nvGrpSpPr>
          <p:cNvPr id="215" name="Rectangle 5"/>
          <p:cNvGrpSpPr/>
          <p:nvPr/>
        </p:nvGrpSpPr>
        <p:grpSpPr>
          <a:xfrm>
            <a:off x="1770988" y="411993"/>
            <a:ext cx="8782053" cy="768397"/>
            <a:chOff x="0" y="0"/>
            <a:chExt cx="8782052" cy="768396"/>
          </a:xfrm>
        </p:grpSpPr>
        <p:sp>
          <p:nvSpPr>
            <p:cNvPr id="213" name="Rectangle"/>
            <p:cNvSpPr/>
            <p:nvPr/>
          </p:nvSpPr>
          <p:spPr>
            <a:xfrm>
              <a:off x="-1" y="-1"/>
              <a:ext cx="8782053" cy="7683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14" name="The women+ of NxtWork are the best in the business.…"/>
            <p:cNvSpPr txBox="1"/>
            <p:nvPr/>
          </p:nvSpPr>
          <p:spPr>
            <a:xfrm>
              <a:off x="45718" y="61704"/>
              <a:ext cx="8690614" cy="644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The</a:t>
              </a:r>
              <a:r>
                <a:rPr b="1"/>
                <a:t> women+ of NxtWork are the best in the business</a:t>
              </a:r>
              <a:r>
                <a:t>. </a:t>
              </a:r>
            </a:p>
            <a:p>
              <a:pPr algn="ctr"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And we’re ready to prove it, one candidate at a time. </a:t>
              </a:r>
            </a:p>
          </p:txBody>
        </p:sp>
      </p:grpSp>
      <p:sp>
        <p:nvSpPr>
          <p:cNvPr id="216" name="Rectangle 6"/>
          <p:cNvSpPr txBox="1"/>
          <p:nvPr/>
        </p:nvSpPr>
        <p:spPr>
          <a:xfrm>
            <a:off x="1750695" y="5132308"/>
            <a:ext cx="8690611" cy="64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NxtWork members are leaders in their fields, with </a:t>
            </a:r>
            <a:r>
              <a:rPr b="1"/>
              <a:t>proven experience</a:t>
            </a:r>
            <a:r>
              <a:t> </a:t>
            </a:r>
          </a:p>
          <a:p>
            <a:pPr algn="ctr">
              <a:defRPr sz="2000">
                <a:solidFill>
                  <a:srgbClr val="3C126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delivering </a:t>
            </a:r>
            <a:r>
              <a:rPr b="1"/>
              <a:t>real results</a:t>
            </a:r>
            <a:r>
              <a:t> across a variety of industries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54" y="9447"/>
            <a:ext cx="12307055" cy="684855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traight Connector 27"/>
          <p:cNvSpPr/>
          <p:nvPr/>
        </p:nvSpPr>
        <p:spPr>
          <a:xfrm flipH="1" flipV="1">
            <a:off x="3348549" y="2887092"/>
            <a:ext cx="736221" cy="833677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Straight Connector 26"/>
          <p:cNvSpPr/>
          <p:nvPr/>
        </p:nvSpPr>
        <p:spPr>
          <a:xfrm flipH="1" flipV="1">
            <a:off x="6554623" y="2927623"/>
            <a:ext cx="736221" cy="833676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1" name="Straight Connector 24"/>
          <p:cNvSpPr/>
          <p:nvPr/>
        </p:nvSpPr>
        <p:spPr>
          <a:xfrm flipH="1" flipV="1">
            <a:off x="9692633" y="2920907"/>
            <a:ext cx="736221" cy="833677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2" name="Straight Connector 23"/>
          <p:cNvSpPr/>
          <p:nvPr/>
        </p:nvSpPr>
        <p:spPr>
          <a:xfrm flipV="1">
            <a:off x="7966650" y="2920907"/>
            <a:ext cx="621812" cy="964107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3" name="Straight Connector 22"/>
          <p:cNvSpPr/>
          <p:nvPr/>
        </p:nvSpPr>
        <p:spPr>
          <a:xfrm flipV="1">
            <a:off x="4898780" y="2920907"/>
            <a:ext cx="621812" cy="964107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4" name="Straight Connector 11"/>
          <p:cNvSpPr/>
          <p:nvPr/>
        </p:nvSpPr>
        <p:spPr>
          <a:xfrm flipV="1">
            <a:off x="1955356" y="2761913"/>
            <a:ext cx="621812" cy="964107"/>
          </a:xfrm>
          <a:prstGeom prst="line">
            <a:avLst/>
          </a:prstGeom>
          <a:ln w="53975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5" name="Subtitle 2"/>
          <p:cNvSpPr txBox="1"/>
          <p:nvPr/>
        </p:nvSpPr>
        <p:spPr>
          <a:xfrm>
            <a:off x="1569719" y="319171"/>
            <a:ext cx="9052561" cy="165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360C5E"/>
                </a:solidFill>
                <a:latin typeface="Europa-Regular"/>
                <a:ea typeface="Europa-Regular"/>
                <a:cs typeface="Europa-Regular"/>
                <a:sym typeface="Europa-Regular"/>
              </a:defRPr>
            </a:lvl1pPr>
          </a:lstStyle>
          <a:p>
            <a:r>
              <a:t>The NxtWork Solution</a:t>
            </a:r>
          </a:p>
        </p:txBody>
      </p:sp>
      <p:sp>
        <p:nvSpPr>
          <p:cNvPr id="226" name="Oval 5"/>
          <p:cNvSpPr/>
          <p:nvPr/>
        </p:nvSpPr>
        <p:spPr>
          <a:xfrm>
            <a:off x="1805800" y="1137908"/>
            <a:ext cx="2366087" cy="2265058"/>
          </a:xfrm>
          <a:prstGeom prst="ellipse">
            <a:avLst/>
          </a:prstGeom>
          <a:solidFill>
            <a:srgbClr val="5E5F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7" name="Oval 15"/>
          <p:cNvSpPr/>
          <p:nvPr/>
        </p:nvSpPr>
        <p:spPr>
          <a:xfrm>
            <a:off x="340956" y="3175093"/>
            <a:ext cx="2366088" cy="2265057"/>
          </a:xfrm>
          <a:prstGeom prst="ellipse">
            <a:avLst/>
          </a:prstGeom>
          <a:solidFill>
            <a:srgbClr val="23E3C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8" name="Oval 17"/>
          <p:cNvSpPr/>
          <p:nvPr/>
        </p:nvSpPr>
        <p:spPr>
          <a:xfrm>
            <a:off x="3243843" y="3203737"/>
            <a:ext cx="2366087" cy="2265057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9" name="Oval 18"/>
          <p:cNvSpPr/>
          <p:nvPr/>
        </p:nvSpPr>
        <p:spPr>
          <a:xfrm>
            <a:off x="4838560" y="1147050"/>
            <a:ext cx="2366087" cy="2265058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0" name="Oval 19"/>
          <p:cNvSpPr/>
          <p:nvPr/>
        </p:nvSpPr>
        <p:spPr>
          <a:xfrm>
            <a:off x="6429207" y="3203737"/>
            <a:ext cx="2366087" cy="226505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1" name="Oval 20"/>
          <p:cNvSpPr/>
          <p:nvPr/>
        </p:nvSpPr>
        <p:spPr>
          <a:xfrm>
            <a:off x="8023924" y="1161579"/>
            <a:ext cx="2366087" cy="2265054"/>
          </a:xfrm>
          <a:prstGeom prst="ellipse">
            <a:avLst/>
          </a:prstGeom>
          <a:solidFill>
            <a:srgbClr val="55CD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2" name="Oval 21"/>
          <p:cNvSpPr/>
          <p:nvPr/>
        </p:nvSpPr>
        <p:spPr>
          <a:xfrm>
            <a:off x="9555288" y="3203737"/>
            <a:ext cx="2366087" cy="2265057"/>
          </a:xfrm>
          <a:prstGeom prst="ellipse">
            <a:avLst/>
          </a:prstGeom>
          <a:solidFill>
            <a:srgbClr val="5E5F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3" name="Rectangle 28"/>
          <p:cNvSpPr txBox="1"/>
          <p:nvPr/>
        </p:nvSpPr>
        <p:spPr>
          <a:xfrm>
            <a:off x="501853" y="3788347"/>
            <a:ext cx="2115874" cy="76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Enact.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Active outreach</a:t>
            </a:r>
          </a:p>
        </p:txBody>
      </p:sp>
      <p:sp>
        <p:nvSpPr>
          <p:cNvPr id="234" name="Rectangle 29"/>
          <p:cNvSpPr txBox="1"/>
          <p:nvPr/>
        </p:nvSpPr>
        <p:spPr>
          <a:xfrm>
            <a:off x="1953711" y="1679263"/>
            <a:ext cx="2085339" cy="112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Establish.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Identify pain points</a:t>
            </a:r>
          </a:p>
        </p:txBody>
      </p:sp>
      <p:sp>
        <p:nvSpPr>
          <p:cNvPr id="235" name="Rectangle 30"/>
          <p:cNvSpPr txBox="1"/>
          <p:nvPr/>
        </p:nvSpPr>
        <p:spPr>
          <a:xfrm>
            <a:off x="3442168" y="3522788"/>
            <a:ext cx="2028909" cy="149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Exchange.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Engage with NxtWork members</a:t>
            </a:r>
          </a:p>
        </p:txBody>
      </p:sp>
      <p:sp>
        <p:nvSpPr>
          <p:cNvPr id="236" name="Rectangle 31"/>
          <p:cNvSpPr txBox="1"/>
          <p:nvPr/>
        </p:nvSpPr>
        <p:spPr>
          <a:xfrm>
            <a:off x="5138708" y="1657599"/>
            <a:ext cx="1871381" cy="112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6350"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Engage. </a:t>
            </a:r>
          </a:p>
          <a:p>
            <a:pPr indent="6350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One-on-One connections</a:t>
            </a:r>
          </a:p>
        </p:txBody>
      </p:sp>
      <p:sp>
        <p:nvSpPr>
          <p:cNvPr id="237" name="Rectangle 32"/>
          <p:cNvSpPr txBox="1"/>
          <p:nvPr/>
        </p:nvSpPr>
        <p:spPr>
          <a:xfrm>
            <a:off x="6675022" y="3835689"/>
            <a:ext cx="1933286" cy="76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Execute.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Hire. Appoint.</a:t>
            </a:r>
          </a:p>
        </p:txBody>
      </p:sp>
      <p:sp>
        <p:nvSpPr>
          <p:cNvPr id="238" name="Rectangle 33"/>
          <p:cNvSpPr txBox="1"/>
          <p:nvPr/>
        </p:nvSpPr>
        <p:spPr>
          <a:xfrm>
            <a:off x="8261614" y="1509272"/>
            <a:ext cx="1881374" cy="149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Equip. 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Expand past traditional boundaries</a:t>
            </a:r>
          </a:p>
        </p:txBody>
      </p:sp>
      <p:sp>
        <p:nvSpPr>
          <p:cNvPr id="239" name="Rectangle 34"/>
          <p:cNvSpPr txBox="1"/>
          <p:nvPr/>
        </p:nvSpPr>
        <p:spPr>
          <a:xfrm>
            <a:off x="9747198" y="3851847"/>
            <a:ext cx="2028909" cy="76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Evolve.</a:t>
            </a:r>
          </a:p>
          <a:p>
            <a:pPr indent="22225"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Build a legacy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EFF9EC"/>
      </a:dk1>
      <a:lt1>
        <a:srgbClr val="EFF9EC"/>
      </a:lt1>
      <a:dk2>
        <a:srgbClr val="A7A7A7"/>
      </a:dk2>
      <a:lt2>
        <a:srgbClr val="535353"/>
      </a:lt2>
      <a:accent1>
        <a:srgbClr val="4DA7DD"/>
      </a:accent1>
      <a:accent2>
        <a:srgbClr val="71EDDC"/>
      </a:accent2>
      <a:accent3>
        <a:srgbClr val="420071"/>
      </a:accent3>
      <a:accent4>
        <a:srgbClr val="7300B6"/>
      </a:accent4>
      <a:accent5>
        <a:srgbClr val="5B9BD5"/>
      </a:accent5>
      <a:accent6>
        <a:srgbClr val="EFF9E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A7DD"/>
      </a:accent1>
      <a:accent2>
        <a:srgbClr val="71EDDC"/>
      </a:accent2>
      <a:accent3>
        <a:srgbClr val="420071"/>
      </a:accent3>
      <a:accent4>
        <a:srgbClr val="7300B6"/>
      </a:accent4>
      <a:accent5>
        <a:srgbClr val="5B9BD5"/>
      </a:accent5>
      <a:accent6>
        <a:srgbClr val="EFF9EC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2476</Words>
  <Application>Microsoft Office PowerPoint</Application>
  <PresentationFormat>Panorámica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Europa-Bold</vt:lpstr>
      <vt:lpstr>Europa-Regular</vt:lpstr>
      <vt:lpstr>Helvetica</vt:lpstr>
      <vt:lpstr>Microsoft New Tai Lue</vt:lpstr>
      <vt:lpstr>Symbol</vt:lpstr>
      <vt:lpstr>Office Theme</vt:lpstr>
      <vt:lpstr>NXTWORK DECK</vt:lpstr>
      <vt:lpstr>Meet NxtWork</vt:lpstr>
      <vt:lpstr> The Problem                   The Cause            How Diversity Helps</vt:lpstr>
      <vt:lpstr>The NxtWork Story</vt:lpstr>
      <vt:lpstr>NxtWork brings value to organizations – and society as a whole – by connecting key leaders on Boards and in C-suites to our highly qualified network of women+ executives.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Dominique Shelton Leipzig </vt:lpstr>
      <vt:lpstr>Christine Lawton</vt:lpstr>
      <vt:lpstr>Jenny Kim</vt:lpstr>
      <vt:lpstr>Presentación de PowerPoint</vt:lpstr>
      <vt:lpstr>We are leaders in our respective fields, with proven experience, advanced education, and personal integrity that lives at the core of every senior leader.</vt:lpstr>
      <vt:lpstr>Presentación de PowerPoint</vt:lpstr>
      <vt:lpstr>Presentación de PowerPoint</vt:lpstr>
      <vt:lpstr>Presentación de PowerPoint</vt:lpstr>
      <vt:lpstr>Next Gen Mentorship Program</vt:lpstr>
      <vt:lpstr>Presentación de PowerPoint</vt:lpstr>
      <vt:lpstr>Resources</vt:lpstr>
      <vt:lpstr>The Data on Diversity</vt:lpstr>
      <vt:lpstr>The Data on Diversity (2)</vt:lpstr>
      <vt:lpstr>Women+ Are the Future</vt:lpstr>
      <vt:lpstr>Evolve or Be Left Behind</vt:lpstr>
      <vt:lpstr>Presentación de PowerPoint</vt:lpstr>
      <vt:lpstr>NxtWork Glossary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NXTWORK DECK</dc:title>
  <cp:lastModifiedBy>Saúl González González</cp:lastModifiedBy>
  <cp:revision>19</cp:revision>
  <dcterms:modified xsi:type="dcterms:W3CDTF">2022-10-15T05:05:52Z</dcterms:modified>
</cp:coreProperties>
</file>